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4" r:id="rId2"/>
  </p:sldMasterIdLst>
  <p:notesMasterIdLst>
    <p:notesMasterId r:id="rId37"/>
  </p:notesMasterIdLst>
  <p:sldIdLst>
    <p:sldId id="256" r:id="rId3"/>
    <p:sldId id="283" r:id="rId4"/>
    <p:sldId id="270" r:id="rId5"/>
    <p:sldId id="271" r:id="rId6"/>
    <p:sldId id="272" r:id="rId7"/>
    <p:sldId id="275" r:id="rId8"/>
    <p:sldId id="279" r:id="rId9"/>
    <p:sldId id="295" r:id="rId10"/>
    <p:sldId id="296" r:id="rId11"/>
    <p:sldId id="280" r:id="rId12"/>
    <p:sldId id="273" r:id="rId13"/>
    <p:sldId id="287" r:id="rId14"/>
    <p:sldId id="289" r:id="rId15"/>
    <p:sldId id="286" r:id="rId16"/>
    <p:sldId id="291" r:id="rId17"/>
    <p:sldId id="290" r:id="rId18"/>
    <p:sldId id="297" r:id="rId19"/>
    <p:sldId id="298" r:id="rId20"/>
    <p:sldId id="277" r:id="rId21"/>
    <p:sldId id="281" r:id="rId22"/>
    <p:sldId id="292" r:id="rId23"/>
    <p:sldId id="294" r:id="rId24"/>
    <p:sldId id="301" r:id="rId25"/>
    <p:sldId id="302" r:id="rId26"/>
    <p:sldId id="303" r:id="rId27"/>
    <p:sldId id="304" r:id="rId28"/>
    <p:sldId id="305" r:id="rId29"/>
    <p:sldId id="306" r:id="rId30"/>
    <p:sldId id="307" r:id="rId31"/>
    <p:sldId id="308" r:id="rId32"/>
    <p:sldId id="285" r:id="rId33"/>
    <p:sldId id="282" r:id="rId34"/>
    <p:sldId id="299" r:id="rId35"/>
    <p:sldId id="300" r:id="rId36"/>
  </p:sldIdLst>
  <p:sldSz cx="9144000" cy="6858000" type="screen4x3"/>
  <p:notesSz cx="6858000" cy="9144000"/>
  <p:defaultTextStyle>
    <a:defPPr>
      <a:defRPr lang="en-US"/>
    </a:defPPr>
    <a:lvl1pPr marL="0" algn="l" defTabSz="914400" rtl="0" latinLnBrk="0">
      <a:defRPr sz="1800" kern="1200">
        <a:solidFill>
          <a:schemeClr val="tx1"/>
        </a:solidFill>
        <a:latin typeface="+mn-lt"/>
        <a:ea typeface="+mn-ea"/>
        <a:cs typeface="+mn-cs"/>
      </a:defRPr>
    </a:lvl1pPr>
    <a:lvl2pPr marL="457200" algn="l" defTabSz="914400" rtl="0" latinLnBrk="0">
      <a:defRPr sz="1800" kern="1200">
        <a:solidFill>
          <a:schemeClr val="tx1"/>
        </a:solidFill>
        <a:latin typeface="+mn-lt"/>
        <a:ea typeface="+mn-ea"/>
        <a:cs typeface="+mn-cs"/>
      </a:defRPr>
    </a:lvl2pPr>
    <a:lvl3pPr marL="914400" algn="l" defTabSz="914400" rtl="0" latinLnBrk="0">
      <a:defRPr sz="1800" kern="1200">
        <a:solidFill>
          <a:schemeClr val="tx1"/>
        </a:solidFill>
        <a:latin typeface="+mn-lt"/>
        <a:ea typeface="+mn-ea"/>
        <a:cs typeface="+mn-cs"/>
      </a:defRPr>
    </a:lvl3pPr>
    <a:lvl4pPr marL="1371600" algn="l" defTabSz="914400" rtl="0" latinLnBrk="0">
      <a:defRPr sz="1800" kern="1200">
        <a:solidFill>
          <a:schemeClr val="tx1"/>
        </a:solidFill>
        <a:latin typeface="+mn-lt"/>
        <a:ea typeface="+mn-ea"/>
        <a:cs typeface="+mn-cs"/>
      </a:defRPr>
    </a:lvl4pPr>
    <a:lvl5pPr marL="1828800" algn="l" defTabSz="914400" rtl="0" latinLnBrk="0">
      <a:defRPr sz="1800" kern="1200">
        <a:solidFill>
          <a:schemeClr val="tx1"/>
        </a:solidFill>
        <a:latin typeface="+mn-lt"/>
        <a:ea typeface="+mn-ea"/>
        <a:cs typeface="+mn-cs"/>
      </a:defRPr>
    </a:lvl5pPr>
    <a:lvl6pPr marL="2286000" algn="l" defTabSz="914400" rtl="0" latinLnBrk="0">
      <a:defRPr sz="1800" kern="1200">
        <a:solidFill>
          <a:schemeClr val="tx1"/>
        </a:solidFill>
        <a:latin typeface="+mn-lt"/>
        <a:ea typeface="+mn-ea"/>
        <a:cs typeface="+mn-cs"/>
      </a:defRPr>
    </a:lvl6pPr>
    <a:lvl7pPr marL="2743200" algn="l" defTabSz="914400" rtl="0" latinLnBrk="0">
      <a:defRPr sz="1800" kern="1200">
        <a:solidFill>
          <a:schemeClr val="tx1"/>
        </a:solidFill>
        <a:latin typeface="+mn-lt"/>
        <a:ea typeface="+mn-ea"/>
        <a:cs typeface="+mn-cs"/>
      </a:defRPr>
    </a:lvl7pPr>
    <a:lvl8pPr marL="3200400" algn="l" defTabSz="914400" rtl="0" latinLnBrk="0">
      <a:defRPr sz="1800" kern="1200">
        <a:solidFill>
          <a:schemeClr val="tx1"/>
        </a:solidFill>
        <a:latin typeface="+mn-lt"/>
        <a:ea typeface="+mn-ea"/>
        <a:cs typeface="+mn-cs"/>
      </a:defRPr>
    </a:lvl8pPr>
    <a:lvl9pPr marL="3657600" algn="l" defTabSz="914400" rtl="0" latinLnBrk="0">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75" autoAdjust="0"/>
    <p:restoredTop sz="94660"/>
  </p:normalViewPr>
  <p:slideViewPr>
    <p:cSldViewPr>
      <p:cViewPr varScale="1">
        <p:scale>
          <a:sx n="110" d="100"/>
          <a:sy n="110" d="100"/>
        </p:scale>
        <p:origin x="1590"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media/image1.jpeg>
</file>

<file path=ppt/media/image12.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jp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lstStyle>
          <a:p>
            <a:fld id="{2447E72A-D913-4DC2-9E0A-E520CE8FCC86}" type="datetimeFigureOut">
              <a:rPr lang="en-US" smtClean="0"/>
              <a:pPr/>
              <a:t>4/19/2016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lstStyle>
          <a:p>
            <a:fld id="{A5D78FC6-CE17-4259-A63C-DDFC12E048FC}" type="slidenum">
              <a:rPr lang="en-US" smtClean="0"/>
              <a:pPr/>
              <a:t>‹#›</a:t>
            </a:fld>
            <a:endParaRPr lang="en-US"/>
          </a:p>
        </p:txBody>
      </p:sp>
    </p:spTree>
    <p:extLst>
      <p:ext uri="{BB962C8B-B14F-4D97-AF65-F5344CB8AC3E}">
        <p14:creationId xmlns:p14="http://schemas.microsoft.com/office/powerpoint/2010/main" val="1619269328"/>
      </p:ext>
    </p:extLst>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1</a:t>
            </a:fld>
            <a:endParaRPr lang="en-US"/>
          </a:p>
        </p:txBody>
      </p:sp>
    </p:spTree>
    <p:extLst>
      <p:ext uri="{BB962C8B-B14F-4D97-AF65-F5344CB8AC3E}">
        <p14:creationId xmlns:p14="http://schemas.microsoft.com/office/powerpoint/2010/main" val="238633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5</a:t>
            </a:fld>
            <a:endParaRPr lang="en-US"/>
          </a:p>
        </p:txBody>
      </p:sp>
    </p:spTree>
    <p:extLst>
      <p:ext uri="{BB962C8B-B14F-4D97-AF65-F5344CB8AC3E}">
        <p14:creationId xmlns:p14="http://schemas.microsoft.com/office/powerpoint/2010/main" val="3187211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26</a:t>
            </a:fld>
            <a:endParaRPr lang="en-US"/>
          </a:p>
        </p:txBody>
      </p:sp>
    </p:spTree>
    <p:extLst>
      <p:ext uri="{BB962C8B-B14F-4D97-AF65-F5344CB8AC3E}">
        <p14:creationId xmlns:p14="http://schemas.microsoft.com/office/powerpoint/2010/main" val="3514979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27</a:t>
            </a:fld>
            <a:endParaRPr lang="en-US"/>
          </a:p>
        </p:txBody>
      </p:sp>
    </p:spTree>
    <p:extLst>
      <p:ext uri="{BB962C8B-B14F-4D97-AF65-F5344CB8AC3E}">
        <p14:creationId xmlns:p14="http://schemas.microsoft.com/office/powerpoint/2010/main" val="188244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31</a:t>
            </a:fld>
            <a:endParaRPr lang="en-US"/>
          </a:p>
        </p:txBody>
      </p:sp>
    </p:spTree>
    <p:extLst>
      <p:ext uri="{BB962C8B-B14F-4D97-AF65-F5344CB8AC3E}">
        <p14:creationId xmlns:p14="http://schemas.microsoft.com/office/powerpoint/2010/main" val="479057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 schedule design for optional periods of time/objectives. </a:t>
            </a:r>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33</a:t>
            </a:fld>
            <a:endParaRPr lang="en-US"/>
          </a:p>
        </p:txBody>
      </p:sp>
    </p:spTree>
    <p:extLst>
      <p:ext uri="{BB962C8B-B14F-4D97-AF65-F5344CB8AC3E}">
        <p14:creationId xmlns:p14="http://schemas.microsoft.com/office/powerpoint/2010/main" val="1007076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 schedule design for optional periods of time/objectives. </a:t>
            </a:r>
            <a:endParaRPr lang="en-US" dirty="0"/>
          </a:p>
        </p:txBody>
      </p:sp>
      <p:sp>
        <p:nvSpPr>
          <p:cNvPr id="4" name="Slide Number Placeholder 3"/>
          <p:cNvSpPr>
            <a:spLocks noGrp="1"/>
          </p:cNvSpPr>
          <p:nvPr>
            <p:ph type="sldNum" sz="quarter" idx="10"/>
          </p:nvPr>
        </p:nvSpPr>
        <p:spPr/>
        <p:txBody>
          <a:bodyPr/>
          <a:lstStyle/>
          <a:p>
            <a:fld id="{A5D78FC6-CE17-4259-A63C-DDFC12E048FC}" type="slidenum">
              <a:rPr lang="en-US" smtClean="0"/>
              <a:pPr/>
              <a:t>34</a:t>
            </a:fld>
            <a:endParaRPr lang="en-US"/>
          </a:p>
        </p:txBody>
      </p:sp>
    </p:spTree>
    <p:extLst>
      <p:ext uri="{BB962C8B-B14F-4D97-AF65-F5344CB8AC3E}">
        <p14:creationId xmlns:p14="http://schemas.microsoft.com/office/powerpoint/2010/main" val="38780611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bright="42000" contrast="-68000"/>
          </a:blip>
          <a:srcRect/>
          <a:stretch>
            <a:fillRect l="-30000" t="-20000" r="-2000" b="12000"/>
          </a:stretch>
        </a:blipFill>
        <a:effectLst/>
      </p:bgPr>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lang="en-US" smtClean="0"/>
              <a:t>Click to edit Master title style</a:t>
            </a:r>
            <a:endParaRPr lang="en-US" dirty="0"/>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dirty="0"/>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pPr algn="ctr"/>
            <a:fld id="{743653DA-8BF4-4869-96FE-9BCF43372D46}" type="datetime8">
              <a:rPr lang="en-US" smtClean="0"/>
              <a:pPr algn="ctr"/>
              <a:t>4/19/2016 2:34 PM</a:t>
            </a:fld>
            <a:endParaRPr lang="en-US" sz="2000" dirty="0">
              <a:solidFill>
                <a:srgbClr val="FFFFFF"/>
              </a:solidFill>
            </a:endParaRP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pPr algn="r"/>
            <a:endParaRPr lang="en-US" dirty="0">
              <a:solidFill>
                <a:schemeClr val="tx2"/>
              </a:solidFill>
            </a:endParaRPr>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72AC53DF-4216-466D-99A7-94400E6C2A25}" type="slidenum">
              <a:rPr lang="en-US" smtClean="0"/>
              <a:pPr/>
              <a:t>‹#›</a:t>
            </a:fld>
            <a:endParaRPr lang="en-US" dirty="0">
              <a:solidFill>
                <a:schemeClr val="tx2"/>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D3816DF-213E-421B-92D3-C068DBB023D6}" type="datetime8">
              <a:rPr lang="en-US" smtClean="0">
                <a:solidFill>
                  <a:schemeClr val="tx2"/>
                </a:solidFill>
              </a:rPr>
              <a:pPr/>
              <a:t>4/19/2016 2:34 PM</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AC53DF-4216-466D-99A7-94400E6C2A25}" type="slidenum">
              <a:rPr lang="en-US" sz="1200" smtClean="0">
                <a:solidFill>
                  <a:schemeClr val="tx2"/>
                </a:solidFill>
              </a: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5562600" cy="55165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553200" y="6248402"/>
            <a:ext cx="2209800" cy="365125"/>
          </a:xfrm>
        </p:spPr>
        <p:txBody>
          <a:bodyPr/>
          <a:lstStyle/>
          <a:p>
            <a:fld id="{8D3816DF-213E-421B-92D3-C068DBB023D6}" type="datetime8">
              <a:rPr lang="en-US" smtClean="0">
                <a:solidFill>
                  <a:schemeClr val="tx2"/>
                </a:solidFill>
              </a:rPr>
              <a:pPr/>
              <a:t>4/19/2016 2:34 PM</a:t>
            </a:fld>
            <a:endParaRPr lang="en-US" dirty="0"/>
          </a:p>
        </p:txBody>
      </p:sp>
      <p:sp>
        <p:nvSpPr>
          <p:cNvPr id="5" name="Footer Placeholder 4"/>
          <p:cNvSpPr>
            <a:spLocks noGrp="1"/>
          </p:cNvSpPr>
          <p:nvPr>
            <p:ph type="ftr" sz="quarter" idx="11"/>
          </p:nvPr>
        </p:nvSpPr>
        <p:spPr>
          <a:xfrm>
            <a:off x="457201" y="6248207"/>
            <a:ext cx="5573483" cy="365125"/>
          </a:xfrm>
        </p:spPr>
        <p:txBody>
          <a:bodyPr/>
          <a:lstStyle/>
          <a:p>
            <a:endParaRPr lang="en-US" dirty="0"/>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72AC53DF-4216-466D-99A7-94400E6C2A25}" type="slidenum">
              <a:rPr lang="en-US" sz="1200" smtClean="0">
                <a:solidFill>
                  <a:schemeClr val="tx2"/>
                </a:solidFill>
              </a: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B7129108-AC8D-4212-9283-60D9E99BF07A}" type="datetime8">
              <a:rPr lang="en-US" smtClean="0"/>
              <a:pPr/>
              <a:t>4/19/2016 2:34 PM</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1AD93096-5B34-4342-9326-69289CEAE4C2}" type="slidenum">
              <a:rPr lang="en-US" smtClean="0"/>
              <a:pPr/>
              <a:t>‹#›</a:t>
            </a:fld>
            <a:endParaRPr lang="en-US" dirty="0">
              <a:solidFill>
                <a:srgbClr val="FFFFFF"/>
              </a:solidFill>
            </a:endParaRPr>
          </a:p>
        </p:txBody>
      </p:sp>
      <p:sp>
        <p:nvSpPr>
          <p:cNvPr id="8" name="Content Placeholder 7"/>
          <p:cNvSpPr>
            <a:spLocks noGrp="1"/>
          </p:cNvSpPr>
          <p:nvPr>
            <p:ph sz="quarter" idx="1"/>
          </p:nvPr>
        </p:nvSpPr>
        <p:spPr>
          <a:xfrm>
            <a:off x="612648" y="1600200"/>
            <a:ext cx="8153400" cy="4495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lang="en-US" smtClean="0"/>
              <a:t>Click to edit Master title style</a:t>
            </a:r>
            <a:endParaRPr lang="en-US" dirty="0"/>
          </a:p>
        </p:txBody>
      </p:sp>
      <p:sp>
        <p:nvSpPr>
          <p:cNvPr id="12" name="Date Placeholder 11"/>
          <p:cNvSpPr>
            <a:spLocks noGrp="1"/>
          </p:cNvSpPr>
          <p:nvPr>
            <p:ph type="dt" sz="half" idx="10"/>
          </p:nvPr>
        </p:nvSpPr>
        <p:spPr/>
        <p:txBody>
          <a:bodyPr/>
          <a:lstStyle/>
          <a:p>
            <a:fld id="{B6DED3D3-6235-4F4C-B439-DF277FB555A7}" type="datetime8">
              <a:rPr lang="en-US" smtClean="0"/>
              <a:pPr/>
              <a:t>4/19/2016 2:34 PM</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pPr algn="ctr"/>
            <a:fld id="{1AD93096-5B34-4342-9326-69289CEAE4C2}" type="slidenum">
              <a:rPr lang="en-US" smtClean="0"/>
              <a:pPr algn="ctr"/>
              <a:t>‹#›</a:t>
            </a:fld>
            <a:endParaRPr lang="en-US" sz="2400" dirty="0">
              <a:solidFill>
                <a:srgbClr val="FFFFFF"/>
              </a:solidFill>
            </a:endParaRPr>
          </a:p>
        </p:txBody>
      </p:sp>
      <p:sp>
        <p:nvSpPr>
          <p:cNvPr id="14" name="Footer Placeholder 13"/>
          <p:cNvSpPr>
            <a:spLocks noGrp="1"/>
          </p:cNvSpPr>
          <p:nvPr>
            <p:ph type="ftr" sz="quarter" idx="12"/>
          </p:nvPr>
        </p:nvSpPr>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
          </p:nvPr>
        </p:nvSpPr>
        <p:spPr>
          <a:xfrm>
            <a:off x="609600" y="1589567"/>
            <a:ext cx="388620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Content Placeholder 10"/>
          <p:cNvSpPr>
            <a:spLocks noGrp="1"/>
          </p:cNvSpPr>
          <p:nvPr>
            <p:ph sz="quarter" idx="2"/>
          </p:nvPr>
        </p:nvSpPr>
        <p:spPr>
          <a:xfrm>
            <a:off x="4844901" y="1589567"/>
            <a:ext cx="388620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5"/>
          </p:nvPr>
        </p:nvSpPr>
        <p:spPr/>
        <p:txBody>
          <a:bodyPr rtlCol="0"/>
          <a:lstStyle/>
          <a:p>
            <a:fld id="{3B5F1E3E-4B2F-4895-B65E-28B2E64F39F6}" type="datetime8">
              <a:rPr lang="en-US" smtClean="0"/>
              <a:pPr/>
              <a:t>4/19/2016 2:34 PM</a:t>
            </a:fld>
            <a:endParaRPr lang="en-US"/>
          </a:p>
        </p:txBody>
      </p:sp>
      <p:sp>
        <p:nvSpPr>
          <p:cNvPr id="10" name="Slide Number Placeholder 9"/>
          <p:cNvSpPr>
            <a:spLocks noGrp="1"/>
          </p:cNvSpPr>
          <p:nvPr>
            <p:ph type="sldNum" sz="quarter" idx="16"/>
          </p:nvPr>
        </p:nvSpPr>
        <p:spPr/>
        <p:txBody>
          <a:bodyPr rtlCol="0"/>
          <a:lstStyle/>
          <a:p>
            <a:pPr algn="ctr"/>
            <a:fld id="{1AD93096-5B34-4342-9326-69289CEAE4C2}" type="slidenum">
              <a:rPr lang="en-US" smtClean="0"/>
              <a:pPr algn="ctr"/>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lang="en-US" smtClean="0"/>
              <a:t>Click to edit Master title style</a:t>
            </a:r>
            <a:endParaRPr lang="en-US" dirty="0"/>
          </a:p>
        </p:txBody>
      </p:sp>
      <p:sp>
        <p:nvSpPr>
          <p:cNvPr id="11" name="Content Placeholder 10"/>
          <p:cNvSpPr>
            <a:spLocks noGrp="1"/>
          </p:cNvSpPr>
          <p:nvPr>
            <p:ph sz="quarter" idx="2"/>
          </p:nvPr>
        </p:nvSpPr>
        <p:spPr>
          <a:xfrm>
            <a:off x="609600" y="2438400"/>
            <a:ext cx="3886200" cy="3581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4"/>
          </p:nvPr>
        </p:nvSpPr>
        <p:spPr>
          <a:xfrm>
            <a:off x="4800600" y="2438400"/>
            <a:ext cx="3886200" cy="3581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9"/>
          <p:cNvSpPr>
            <a:spLocks noGrp="1"/>
          </p:cNvSpPr>
          <p:nvPr>
            <p:ph type="dt" sz="half" idx="15"/>
          </p:nvPr>
        </p:nvSpPr>
        <p:spPr/>
        <p:txBody>
          <a:bodyPr rtlCol="0"/>
          <a:lstStyle/>
          <a:p>
            <a:fld id="{63085435-8225-4333-BFFA-0096413F0D76}" type="datetime8">
              <a:rPr lang="en-US" smtClean="0"/>
              <a:pPr/>
              <a:t>4/19/2016 2:34 PM</a:t>
            </a:fld>
            <a:endParaRPr lang="en-US"/>
          </a:p>
        </p:txBody>
      </p:sp>
      <p:sp>
        <p:nvSpPr>
          <p:cNvPr id="12" name="Slide Number Placeholder 11"/>
          <p:cNvSpPr>
            <a:spLocks noGrp="1"/>
          </p:cNvSpPr>
          <p:nvPr>
            <p:ph type="sldNum" sz="quarter" idx="16"/>
          </p:nvPr>
        </p:nvSpPr>
        <p:spPr/>
        <p:txBody>
          <a:bodyPr rtlCol="0"/>
          <a:lstStyle/>
          <a:p>
            <a:pPr algn="ctr"/>
            <a:fld id="{1AD93096-5B34-4342-9326-69289CEAE4C2}" type="slidenum">
              <a:rPr lang="en-US" smtClean="0"/>
              <a:pPr algn="ctr"/>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a:r>
              <a:rPr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83C494-2A87-468C-A21B-CB14FB9ABB00}" type="datetime8">
              <a:rPr lang="en-US" smtClean="0"/>
              <a:pPr/>
              <a:t>4/19/2016 2:34 PM</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1AD93096-5B34-4342-9326-69289CEAE4C2}" type="slidenum">
              <a:rPr lang="en-US" smtClean="0"/>
              <a:pPr/>
              <a:t>‹#›</a:t>
            </a:fld>
            <a:endParaRPr lang="en-US" dirty="0">
              <a:solidFill>
                <a:srgbClr val="FFFFFF"/>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80FA0-5B31-4864-A2BB-719EA5A679C6}" type="datetime8">
              <a:rPr lang="en-US" smtClean="0"/>
              <a:pPr/>
              <a:t>4/19/2016 2:34 PM</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1AD93096-5B34-4342-9326-69289CEAE4C2}" type="slidenum">
              <a:rPr lang="en-US" smtClean="0"/>
              <a:pPr/>
              <a:t>‹#›</a:t>
            </a:fld>
            <a:endParaRPr lang="en-US" dirty="0">
              <a:solidFill>
                <a:schemeClr val="tx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lang="en-US" smtClean="0"/>
              <a:t>Click to edit Master title style</a:t>
            </a:r>
            <a:endParaRPr lang="en-US" dirty="0"/>
          </a:p>
        </p:txBody>
      </p:sp>
      <p:sp>
        <p:nvSpPr>
          <p:cNvPr id="5" name="Date Placeholder 4"/>
          <p:cNvSpPr>
            <a:spLocks noGrp="1"/>
          </p:cNvSpPr>
          <p:nvPr>
            <p:ph type="dt" sz="half" idx="10"/>
          </p:nvPr>
        </p:nvSpPr>
        <p:spPr/>
        <p:txBody>
          <a:bodyPr/>
          <a:lstStyle/>
          <a:p>
            <a:fld id="{4BECC0C8-36B8-442A-833D-B6AACE86BB77}" type="datetime8">
              <a:rPr lang="en-US" smtClean="0"/>
              <a:pPr/>
              <a:t>4/19/2016 2:34 PM</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1AD93096-5B34-4342-9326-69289CEAE4C2}" type="slidenum">
              <a:rPr lang="en-US" smtClean="0"/>
              <a:pPr/>
              <a:t>‹#›</a:t>
            </a:fld>
            <a:endParaRPr lang="en-US" dirty="0">
              <a:solidFill>
                <a:srgbClr val="FFFFFF"/>
              </a:solidFill>
            </a:endParaRPr>
          </a:p>
        </p:txBody>
      </p:sp>
      <p:sp>
        <p:nvSpPr>
          <p:cNvPr id="9" name="Content Placeholder 8"/>
          <p:cNvSpPr>
            <a:spLocks noGrp="1"/>
          </p:cNvSpPr>
          <p:nvPr>
            <p:ph sz="quarter" idx="1"/>
          </p:nvPr>
        </p:nvSpPr>
        <p:spPr>
          <a:xfrm>
            <a:off x="2362200" y="1752600"/>
            <a:ext cx="6400800" cy="4419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sm_pencil.png"/>
          <p:cNvPicPr>
            <a:picLocks noChangeAspect="1"/>
          </p:cNvPicPr>
          <p:nvPr userDrawn="1"/>
        </p:nvPicPr>
        <p:blipFill>
          <a:blip r:embed="rId2" cstate="print"/>
          <a:stretch>
            <a:fillRect/>
          </a:stretch>
        </p:blipFill>
        <p:spPr>
          <a:xfrm>
            <a:off x="612648" y="1755648"/>
            <a:ext cx="1615307" cy="2145615"/>
          </a:xfrm>
          <a:prstGeom prst="rect">
            <a:avLst/>
          </a:prstGeom>
          <a:ln w="50800" cap="sq" cmpd="dbl">
            <a:solidFill>
              <a:schemeClr val="accent2"/>
            </a:solidFill>
            <a:miter lim="800000"/>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lang="en-US" smtClean="0"/>
              <a:t>Click to edit Master title style</a:t>
            </a:r>
            <a:endParaRPr lang="en-US" dirty="0"/>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2" name="Date Placeholder 11"/>
          <p:cNvSpPr>
            <a:spLocks noGrp="1"/>
          </p:cNvSpPr>
          <p:nvPr>
            <p:ph type="dt" sz="half" idx="10"/>
          </p:nvPr>
        </p:nvSpPr>
        <p:spPr>
          <a:xfrm>
            <a:off x="6248400" y="6248400"/>
            <a:ext cx="2667000" cy="365125"/>
          </a:xfrm>
        </p:spPr>
        <p:txBody>
          <a:bodyPr rtlCol="0"/>
          <a:lstStyle/>
          <a:p>
            <a:fld id="{51E20EC5-AC53-4169-941E-EDF10CD23748}" type="datetime8">
              <a:rPr lang="en-US" smtClean="0"/>
              <a:pPr/>
              <a:t>4/19/2016 2:34 PM</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pPr algn="ctr"/>
            <a:fld id="{1AD93096-5B34-4342-9326-69289CEAE4C2}" type="slidenum">
              <a:rPr lang="en-US" smtClean="0"/>
              <a:pPr algn="ctr"/>
              <a:t>‹#›</a:t>
            </a:fld>
            <a:endParaRPr lang="en-US" sz="2800" dirty="0"/>
          </a:p>
        </p:txBody>
      </p:sp>
      <p:sp>
        <p:nvSpPr>
          <p:cNvPr id="14" name="Footer Placeholder 13"/>
          <p:cNvSpPr>
            <a:spLocks noGrp="1"/>
          </p:cNvSpPr>
          <p:nvPr>
            <p:ph type="ftr" sz="quarter" idx="12"/>
          </p:nvPr>
        </p:nvSpPr>
        <p:spPr>
          <a:xfrm>
            <a:off x="1600200" y="6248206"/>
            <a:ext cx="4572000" cy="365125"/>
          </a:xfrm>
        </p:spPr>
        <p:txBody>
          <a:bodyPr rtlCol="0"/>
          <a:lstStyle/>
          <a:p>
            <a:endParaRPr lang="en-US" dirty="0"/>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lang="en-US" smtClean="0"/>
              <a:t>Click to edit Master title style</a:t>
            </a:r>
            <a:endParaRPr lang="en-US" dirty="0"/>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a:defRPr sz="1400">
                <a:solidFill>
                  <a:schemeClr val="tx2"/>
                </a:solidFill>
              </a:defRPr>
            </a:lvl1pPr>
          </a:lstStyle>
          <a:p>
            <a:fld id="{8D3816DF-213E-421B-92D3-C068DBB023D6}" type="datetime8">
              <a:rPr lang="en-US" smtClean="0">
                <a:solidFill>
                  <a:schemeClr val="tx2"/>
                </a:solidFill>
              </a:rPr>
              <a:pPr/>
              <a:t>4/19/2016 2:34 PM</a:t>
            </a:fld>
            <a:endParaRPr lang="en-US" sz="1400" dirty="0">
              <a:solidFill>
                <a:schemeClr val="tx2"/>
              </a:solidFill>
            </a:endParaRPr>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a:defRPr sz="1400">
                <a:solidFill>
                  <a:schemeClr val="tx2"/>
                </a:solidFill>
              </a:defRPr>
            </a:lvl1pPr>
          </a:lstStyle>
          <a:p>
            <a:pPr algn="r"/>
            <a:endParaRPr lang="en-US" sz="1400" dirty="0">
              <a:solidFill>
                <a:schemeClr val="tx2"/>
              </a:solidFill>
            </a:endParaRP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a:defRPr sz="1400" b="1">
                <a:solidFill>
                  <a:srgbClr val="FFFFFF"/>
                </a:solidFill>
              </a:defRPr>
            </a:lvl1pPr>
          </a:lstStyle>
          <a:p>
            <a:pPr algn="ctr"/>
            <a:fld id="{72AC53DF-4216-466D-99A7-94400E6C2A25}" type="slidenum">
              <a:rPr lang="en-US" sz="1200" smtClean="0">
                <a:solidFill>
                  <a:schemeClr val="tx2"/>
                </a:solidFill>
              </a:rPr>
              <a:pPr algn="ctr"/>
              <a:t>‹#›</a:t>
            </a:fld>
            <a:endParaRPr lang="en-US" sz="1400" b="1" dirty="0">
              <a:solidFill>
                <a:srgbClr val="FFFFFF"/>
              </a:solidFill>
            </a:endParaRPr>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l" rtl="0" eaLnBrk="1" latinLnBrk="0" hangingPunct="1">
        <a:spcBef>
          <a:spcPct val="0"/>
        </a:spcBef>
        <a:buNone/>
        <a:defRPr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pjrc.com/teensy/teensy31.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a:xfrm>
            <a:off x="228600" y="152400"/>
            <a:ext cx="8534400" cy="3276600"/>
          </a:xfrm>
        </p:spPr>
        <p:txBody>
          <a:bodyPr>
            <a:normAutofit/>
          </a:bodyPr>
          <a:lstStyle/>
          <a:p>
            <a:pPr algn="ctr"/>
            <a:r>
              <a:rPr lang="en-US" b="1" u="sng" dirty="0" smtClean="0"/>
              <a:t>Senior</a:t>
            </a:r>
            <a:r>
              <a:rPr lang="en-US" b="1" u="sng" dirty="0"/>
              <a:t>   </a:t>
            </a:r>
            <a:r>
              <a:rPr lang="en-US" b="1" u="sng" dirty="0" smtClean="0"/>
              <a:t>Design  Project</a:t>
            </a:r>
            <a:br>
              <a:rPr lang="en-US" b="1" u="sng" dirty="0" smtClean="0"/>
            </a:br>
            <a:r>
              <a:rPr lang="en-US" b="1" dirty="0" smtClean="0"/>
              <a:t/>
            </a:r>
            <a:br>
              <a:rPr lang="en-US" b="1" dirty="0" smtClean="0"/>
            </a:br>
            <a:r>
              <a:rPr lang="en-US" sz="2400" b="1" dirty="0" smtClean="0"/>
              <a:t>A ROBOT TO Autonomously locate and transport severe disaster victims to care facility</a:t>
            </a:r>
            <a:r>
              <a:rPr lang="en-US" sz="3600" b="1" dirty="0" smtClean="0">
                <a:solidFill>
                  <a:schemeClr val="accent1">
                    <a:lumMod val="75000"/>
                  </a:schemeClr>
                </a:solidFill>
              </a:rPr>
              <a:t/>
            </a:r>
            <a:br>
              <a:rPr lang="en-US" sz="3600" b="1" dirty="0" smtClean="0">
                <a:solidFill>
                  <a:schemeClr val="accent1">
                    <a:lumMod val="75000"/>
                  </a:schemeClr>
                </a:solidFill>
              </a:rPr>
            </a:br>
            <a:r>
              <a:rPr lang="en-US" sz="3600" b="1" dirty="0" smtClean="0">
                <a:solidFill>
                  <a:schemeClr val="accent1">
                    <a:lumMod val="75000"/>
                  </a:schemeClr>
                </a:solidFill>
              </a:rPr>
              <a:t> </a:t>
            </a:r>
            <a:endParaRPr lang="en-US" b="1" dirty="0">
              <a:solidFill>
                <a:schemeClr val="accent1">
                  <a:lumMod val="75000"/>
                </a:schemeClr>
              </a:solidFill>
            </a:endParaRPr>
          </a:p>
        </p:txBody>
      </p:sp>
      <p:sp>
        <p:nvSpPr>
          <p:cNvPr id="3" name="Rectangle 2"/>
          <p:cNvSpPr>
            <a:spLocks noGrp="1"/>
          </p:cNvSpPr>
          <p:nvPr>
            <p:ph type="subTitle" idx="1"/>
          </p:nvPr>
        </p:nvSpPr>
        <p:spPr/>
        <p:txBody>
          <a:bodyPr>
            <a:normAutofit fontScale="77500" lnSpcReduction="20000"/>
          </a:bodyPr>
          <a:lstStyle/>
          <a:p>
            <a:r>
              <a:rPr lang="en-US" dirty="0" smtClean="0">
                <a:latin typeface="Calibri" pitchFamily="34" charset="0"/>
              </a:rPr>
              <a:t>TEAM 6:</a:t>
            </a:r>
          </a:p>
          <a:p>
            <a:r>
              <a:rPr lang="en-US" dirty="0" smtClean="0">
                <a:latin typeface="Calibri" pitchFamily="34" charset="0"/>
              </a:rPr>
              <a:t>TEAM  MELTDOWN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693208" y="1600200"/>
            <a:ext cx="7992533" cy="4495800"/>
          </a:xfrm>
        </p:spPr>
      </p:pic>
    </p:spTree>
    <p:extLst>
      <p:ext uri="{BB962C8B-B14F-4D97-AF65-F5344CB8AC3E}">
        <p14:creationId xmlns:p14="http://schemas.microsoft.com/office/powerpoint/2010/main" val="23466873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Electrical / Power</a:t>
            </a:r>
            <a:endParaRPr lang="en-US" dirty="0"/>
          </a:p>
        </p:txBody>
      </p:sp>
      <p:sp>
        <p:nvSpPr>
          <p:cNvPr id="3" name="Content Placeholder 2"/>
          <p:cNvSpPr>
            <a:spLocks noGrp="1"/>
          </p:cNvSpPr>
          <p:nvPr>
            <p:ph sz="quarter" idx="1"/>
          </p:nvPr>
        </p:nvSpPr>
        <p:spPr/>
        <p:txBody>
          <a:bodyPr>
            <a:normAutofit fontScale="92500" lnSpcReduction="10000"/>
          </a:bodyPr>
          <a:lstStyle/>
          <a:p>
            <a:r>
              <a:rPr lang="en-US" dirty="0" smtClean="0"/>
              <a:t>As we have already talked about the all the mechanical blocks of our robot, now lets talk about something which brings them to life – Power, voltage &amp; current.</a:t>
            </a:r>
          </a:p>
          <a:p>
            <a:r>
              <a:rPr lang="en-US" dirty="0" smtClean="0"/>
              <a:t>We need to power up various components in our circuit like Motors, sensors, Arduino, raspberry pi 2, gripper motor, Arduino motor shield </a:t>
            </a:r>
            <a:r>
              <a:rPr lang="en-US" dirty="0" err="1" smtClean="0"/>
              <a:t>etc</a:t>
            </a:r>
            <a:endParaRPr lang="en-US" dirty="0" smtClean="0"/>
          </a:p>
          <a:p>
            <a:r>
              <a:rPr lang="en-US" dirty="0" smtClean="0"/>
              <a:t>As Both motors on left would always operate on same direction we decided to fuse it together in parallel to make left and right unit.</a:t>
            </a:r>
          </a:p>
          <a:p>
            <a:r>
              <a:rPr lang="en-US" dirty="0" smtClean="0"/>
              <a:t>Here is the high level circuit diagram to illustrate all power connections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 we stated with ?</a:t>
            </a:r>
            <a:endParaRPr lang="en-US" dirty="0"/>
          </a:p>
        </p:txBody>
      </p:sp>
      <p:pic>
        <p:nvPicPr>
          <p:cNvPr id="6" name="Content Placeholder 5" descr="Untitled Diagram (1).png"/>
          <p:cNvPicPr>
            <a:picLocks noGrp="1" noChangeAspect="1"/>
          </p:cNvPicPr>
          <p:nvPr>
            <p:ph sz="quarter" idx="1"/>
          </p:nvPr>
        </p:nvPicPr>
        <p:blipFill>
          <a:blip r:embed="rId2" cstate="print"/>
          <a:stretch>
            <a:fillRect/>
          </a:stretch>
        </p:blipFill>
        <p:spPr>
          <a:xfrm>
            <a:off x="0" y="1600200"/>
            <a:ext cx="9144000" cy="5257800"/>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design </a:t>
            </a:r>
            <a:endParaRPr lang="en-US" dirty="0"/>
          </a:p>
        </p:txBody>
      </p:sp>
      <p:pic>
        <p:nvPicPr>
          <p:cNvPr id="5" name="Content Placeholder 4"/>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0" y="1600200"/>
            <a:ext cx="9143999" cy="5257800"/>
          </a:xfrm>
        </p:spPr>
      </p:pic>
    </p:spTree>
    <p:extLst>
      <p:ext uri="{BB962C8B-B14F-4D97-AF65-F5344CB8AC3E}">
        <p14:creationId xmlns:p14="http://schemas.microsoft.com/office/powerpoint/2010/main" val="12774645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part we made from scratch</a:t>
            </a:r>
            <a:endParaRPr lang="en-US" dirty="0"/>
          </a:p>
        </p:txBody>
      </p:sp>
      <p:sp>
        <p:nvSpPr>
          <p:cNvPr id="9" name="Content Placeholder 2"/>
          <p:cNvSpPr txBox="1">
            <a:spLocks/>
          </p:cNvSpPr>
          <p:nvPr/>
        </p:nvSpPr>
        <p:spPr>
          <a:xfrm>
            <a:off x="597498" y="1752600"/>
            <a:ext cx="3745901" cy="4800600"/>
          </a:xfrm>
          <a:prstGeom prst="rect">
            <a:avLst/>
          </a:prstGeom>
        </p:spPr>
        <p:txBody>
          <a:bodyPr vert="horz">
            <a:normAutofit fontScale="92500"/>
          </a:bodyPr>
          <a:lst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a:lstStyle>
          <a:p>
            <a:r>
              <a:rPr lang="en-US" dirty="0" smtClean="0"/>
              <a:t>We made 5 and 6 volt voltage regulator circuits from  to power few component of our robot</a:t>
            </a:r>
          </a:p>
          <a:p>
            <a:r>
              <a:rPr lang="en-US" dirty="0" smtClean="0"/>
              <a:t>We made it using  basic components like LM7805, few transistors &amp; capacitors</a:t>
            </a:r>
          </a:p>
          <a:p>
            <a:r>
              <a:rPr lang="en-US" dirty="0" smtClean="0"/>
              <a:t>Source</a:t>
            </a:r>
            <a:r>
              <a:rPr lang="en-US" smtClean="0"/>
              <a:t>: electroschematics.com</a:t>
            </a:r>
            <a:endParaRPr lang="en-US" dirty="0" smtClean="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5801" y="1600201"/>
            <a:ext cx="4234218" cy="2438400"/>
          </a:xfrm>
          <a:prstGeom prst="rect">
            <a:avLst/>
          </a:prstGeom>
        </p:spPr>
      </p:pic>
      <p:pic>
        <p:nvPicPr>
          <p:cNvPr id="8" name="Content Placeholder 7"/>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4495801" y="4343400"/>
            <a:ext cx="4270247" cy="2400300"/>
          </a:xfrm>
          <a:prstGeom prst="rect">
            <a:avLst/>
          </a:prstGeom>
        </p:spPr>
      </p:pic>
    </p:spTree>
    <p:extLst>
      <p:ext uri="{BB962C8B-B14F-4D97-AF65-F5344CB8AC3E}">
        <p14:creationId xmlns:p14="http://schemas.microsoft.com/office/powerpoint/2010/main" val="305233470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a:t>
            </a:r>
            <a:endParaRPr lang="en-US" dirty="0"/>
          </a:p>
        </p:txBody>
      </p:sp>
      <p:sp>
        <p:nvSpPr>
          <p:cNvPr id="3" name="Content Placeholder 2"/>
          <p:cNvSpPr>
            <a:spLocks noGrp="1"/>
          </p:cNvSpPr>
          <p:nvPr>
            <p:ph sz="quarter" idx="1"/>
          </p:nvPr>
        </p:nvSpPr>
        <p:spPr>
          <a:xfrm>
            <a:off x="612648" y="1981200"/>
            <a:ext cx="8153400" cy="4495800"/>
          </a:xfrm>
        </p:spPr>
        <p:txBody>
          <a:bodyPr>
            <a:normAutofit/>
          </a:bodyPr>
          <a:lstStyle/>
          <a:p>
            <a:r>
              <a:rPr lang="en-US" dirty="0" smtClean="0"/>
              <a:t>Had to rebuild voltage regulators after they get burnt caused by faulty connection during testing. </a:t>
            </a:r>
            <a:r>
              <a:rPr lang="en-US" smtClean="0"/>
              <a:t>Fortunately we had </a:t>
            </a:r>
            <a:r>
              <a:rPr lang="en-US" dirty="0" smtClean="0"/>
              <a:t>spare component to rebuild it.</a:t>
            </a:r>
          </a:p>
          <a:p>
            <a:endParaRPr lang="en-US" dirty="0" smtClean="0"/>
          </a:p>
          <a:p>
            <a:r>
              <a:rPr lang="en-US" dirty="0" smtClean="0"/>
              <a:t>Change of Battery on the day before competition. Had to remount components.</a:t>
            </a:r>
            <a:endParaRPr lang="en-US" dirty="0"/>
          </a:p>
        </p:txBody>
      </p:sp>
    </p:spTree>
    <p:extLst>
      <p:ext uri="{BB962C8B-B14F-4D97-AF65-F5344CB8AC3E}">
        <p14:creationId xmlns:p14="http://schemas.microsoft.com/office/powerpoint/2010/main" val="2714535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 could improve?</a:t>
            </a:r>
            <a:endParaRPr lang="en-US" dirty="0"/>
          </a:p>
        </p:txBody>
      </p:sp>
      <p:sp>
        <p:nvSpPr>
          <p:cNvPr id="3" name="Content Placeholder 2"/>
          <p:cNvSpPr>
            <a:spLocks noGrp="1"/>
          </p:cNvSpPr>
          <p:nvPr>
            <p:ph sz="quarter" idx="1"/>
          </p:nvPr>
        </p:nvSpPr>
        <p:spPr>
          <a:xfrm>
            <a:off x="612648" y="1600200"/>
            <a:ext cx="8153400" cy="4876800"/>
          </a:xfrm>
        </p:spPr>
        <p:txBody>
          <a:bodyPr>
            <a:normAutofit/>
          </a:bodyPr>
          <a:lstStyle/>
          <a:p>
            <a:r>
              <a:rPr lang="en-US" dirty="0" smtClean="0"/>
              <a:t>Different circuit and component for voltage regulator circuit. LM7805 circuit current issue and mitigation.</a:t>
            </a:r>
          </a:p>
          <a:p>
            <a:r>
              <a:rPr lang="en-US" dirty="0" smtClean="0"/>
              <a:t>We could have selected more powerful battery instead of selecting battery that just met our power requirement. We could have avoided last minute changes.</a:t>
            </a:r>
          </a:p>
        </p:txBody>
      </p:sp>
    </p:spTree>
    <p:extLst>
      <p:ext uri="{BB962C8B-B14F-4D97-AF65-F5344CB8AC3E}">
        <p14:creationId xmlns:p14="http://schemas.microsoft.com/office/powerpoint/2010/main" val="1867900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Sensors </a:t>
            </a:r>
            <a:endParaRPr lang="en-US" dirty="0"/>
          </a:p>
        </p:txBody>
      </p:sp>
      <p:sp>
        <p:nvSpPr>
          <p:cNvPr id="3" name="Content Placeholder 2"/>
          <p:cNvSpPr>
            <a:spLocks noGrp="1"/>
          </p:cNvSpPr>
          <p:nvPr>
            <p:ph sz="quarter" idx="1"/>
          </p:nvPr>
        </p:nvSpPr>
        <p:spPr>
          <a:xfrm>
            <a:off x="457200" y="4724400"/>
            <a:ext cx="8458200" cy="1981200"/>
          </a:xfrm>
        </p:spPr>
        <p:txBody>
          <a:bodyPr>
            <a:normAutofit fontScale="77500" lnSpcReduction="20000"/>
          </a:bodyPr>
          <a:lstStyle/>
          <a:p>
            <a:r>
              <a:rPr lang="en-US" dirty="0" smtClean="0"/>
              <a:t>We started off with writing simple test code which checks how far is object from sensor. we placed wooden block at various distance from sensor and measured its distance using sensor and results were almost accurate. </a:t>
            </a:r>
          </a:p>
          <a:p>
            <a:pPr marL="0" indent="0">
              <a:buNone/>
            </a:pPr>
            <a:endParaRPr lang="en-US" dirty="0" smtClean="0"/>
          </a:p>
          <a:p>
            <a:pPr>
              <a:buNone/>
            </a:pPr>
            <a:r>
              <a:rPr lang="en-US" dirty="0" smtClean="0"/>
              <a:t> </a:t>
            </a:r>
            <a:endParaRPr lang="en-US" dirty="0"/>
          </a:p>
        </p:txBody>
      </p:sp>
      <p:pic>
        <p:nvPicPr>
          <p:cNvPr id="4" name="Picture 3" descr="hc-sr04-ultrasonic-range-finder-1.jpg"/>
          <p:cNvPicPr>
            <a:picLocks noChangeAspect="1"/>
          </p:cNvPicPr>
          <p:nvPr/>
        </p:nvPicPr>
        <p:blipFill>
          <a:blip r:embed="rId2" cstate="print"/>
          <a:stretch>
            <a:fillRect/>
          </a:stretch>
        </p:blipFill>
        <p:spPr>
          <a:xfrm>
            <a:off x="5943600" y="1676400"/>
            <a:ext cx="2819400" cy="2819400"/>
          </a:xfrm>
          <a:prstGeom prst="rect">
            <a:avLst/>
          </a:prstGeom>
        </p:spPr>
      </p:pic>
      <p:sp>
        <p:nvSpPr>
          <p:cNvPr id="6" name="Content Placeholder 2"/>
          <p:cNvSpPr txBox="1">
            <a:spLocks/>
          </p:cNvSpPr>
          <p:nvPr/>
        </p:nvSpPr>
        <p:spPr>
          <a:xfrm>
            <a:off x="533400" y="1676400"/>
            <a:ext cx="5257800" cy="2971800"/>
          </a:xfrm>
          <a:prstGeom prst="rect">
            <a:avLst/>
          </a:prstGeom>
        </p:spPr>
        <p:txBody>
          <a:bodyPr vert="horz">
            <a:normAutofit fontScale="92500" lnSpcReduction="10000"/>
          </a:bodyPr>
          <a:lstStyle/>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a:buChar char=""/>
              <a:tabLst/>
              <a:defRPr/>
            </a:pPr>
            <a:r>
              <a:rPr kumimoji="0" lang="en-US" sz="2900" b="0" i="0" u="none" strike="noStrike" kern="1200" cap="none" spc="0" normalizeH="0" baseline="0" noProof="0" dirty="0" smtClean="0">
                <a:ln>
                  <a:noFill/>
                </a:ln>
                <a:solidFill>
                  <a:schemeClr val="tx1"/>
                </a:solidFill>
                <a:effectLst/>
                <a:uLnTx/>
                <a:uFillTx/>
                <a:latin typeface="+mn-lt"/>
                <a:ea typeface="+mn-ea"/>
                <a:cs typeface="+mn-cs"/>
              </a:rPr>
              <a:t>We used HC-SR04 Ultrasonic Range Finder sensors to get feel of object/obstacles around robot.</a:t>
            </a:r>
            <a:endParaRPr kumimoji="0" lang="en-US" sz="2900" b="1" i="0" u="none" strike="noStrike" kern="1200" cap="none" spc="0" normalizeH="0" baseline="0" noProof="0" dirty="0" smtClean="0">
              <a:ln>
                <a:noFill/>
              </a:ln>
              <a:solidFill>
                <a:schemeClr val="tx1"/>
              </a:solidFill>
              <a:effectLst/>
              <a:uLnTx/>
              <a:uFillTx/>
              <a:latin typeface="+mn-lt"/>
              <a:ea typeface="+mn-ea"/>
              <a:cs typeface="+mn-cs"/>
            </a:endParaRPr>
          </a:p>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a:buChar char=""/>
              <a:tabLst/>
              <a:defRPr/>
            </a:pPr>
            <a:r>
              <a:rPr kumimoji="0" lang="en-US" sz="2900" b="0" i="0" u="none" strike="noStrike" kern="1200" cap="none" spc="0" normalizeH="0" baseline="0" noProof="0" dirty="0" smtClean="0">
                <a:ln>
                  <a:noFill/>
                </a:ln>
                <a:solidFill>
                  <a:schemeClr val="tx1"/>
                </a:solidFill>
                <a:effectLst/>
                <a:uLnTx/>
                <a:uFillTx/>
                <a:latin typeface="+mn-lt"/>
                <a:ea typeface="+mn-ea"/>
                <a:cs typeface="+mn-cs"/>
              </a:rPr>
              <a:t>Initial</a:t>
            </a:r>
            <a:r>
              <a:rPr kumimoji="0" lang="en-US" sz="2900" b="0" i="0" u="none" strike="noStrike" kern="1200" cap="none" spc="0" normalizeH="0" noProof="0" dirty="0" smtClean="0">
                <a:ln>
                  <a:noFill/>
                </a:ln>
                <a:solidFill>
                  <a:schemeClr val="tx1"/>
                </a:solidFill>
                <a:effectLst/>
                <a:uLnTx/>
                <a:uFillTx/>
                <a:latin typeface="+mn-lt"/>
                <a:ea typeface="+mn-ea"/>
                <a:cs typeface="+mn-cs"/>
              </a:rPr>
              <a:t> </a:t>
            </a:r>
            <a:r>
              <a:rPr kumimoji="0" lang="en-US" sz="2900" b="0" i="0" u="none" strike="noStrike" kern="1200" cap="none" spc="0" normalizeH="0" baseline="0" noProof="0" dirty="0" smtClean="0">
                <a:ln>
                  <a:noFill/>
                </a:ln>
                <a:solidFill>
                  <a:schemeClr val="tx1"/>
                </a:solidFill>
                <a:effectLst/>
                <a:uLnTx/>
                <a:uFillTx/>
                <a:latin typeface="+mn-lt"/>
                <a:ea typeface="+mn-ea"/>
                <a:cs typeface="+mn-cs"/>
              </a:rPr>
              <a:t>plan was to use sensor with raspberry pi2 but it turned out writing code in Arduino is much simpler</a:t>
            </a:r>
          </a:p>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a:buChar char=""/>
              <a:tabLst/>
              <a:defRPr/>
            </a:pPr>
            <a:endParaRPr kumimoji="0" lang="en-US" sz="29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1995770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3" name="Content Placeholder 2"/>
          <p:cNvSpPr>
            <a:spLocks noGrp="1"/>
          </p:cNvSpPr>
          <p:nvPr>
            <p:ph sz="quarter" idx="1"/>
          </p:nvPr>
        </p:nvSpPr>
        <p:spPr>
          <a:xfrm>
            <a:off x="612648" y="1600200"/>
            <a:ext cx="3273552" cy="4495800"/>
          </a:xfrm>
        </p:spPr>
        <p:txBody>
          <a:bodyPr>
            <a:normAutofit fontScale="77500" lnSpcReduction="20000"/>
          </a:bodyPr>
          <a:lstStyle/>
          <a:p>
            <a:r>
              <a:rPr lang="en-US" dirty="0" smtClean="0"/>
              <a:t>We used Ultrasonic sensors all around the robot to understand its surroundings.</a:t>
            </a:r>
          </a:p>
          <a:p>
            <a:r>
              <a:rPr lang="en-US" dirty="0"/>
              <a:t>A</a:t>
            </a:r>
            <a:r>
              <a:rPr lang="en-US" dirty="0" smtClean="0"/>
              <a:t>voided walls and navigated by keeping distance from the walls.</a:t>
            </a:r>
          </a:p>
          <a:p>
            <a:r>
              <a:rPr lang="en-US" dirty="0" smtClean="0"/>
              <a:t>Used Raspberry Pi camera module to detect the victims based on their color.</a:t>
            </a:r>
          </a:p>
          <a:p>
            <a:r>
              <a:rPr lang="en-US" dirty="0" smtClean="0"/>
              <a:t>Navigated around the obstacles to avoid collisions.</a:t>
            </a:r>
          </a:p>
          <a:p>
            <a:endParaRPr lang="en-US" dirty="0" smtClean="0"/>
          </a:p>
          <a:p>
            <a:endParaRPr lang="en-US" dirty="0" smtClean="0"/>
          </a:p>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3962400"/>
            <a:ext cx="4762500" cy="2095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00" y="1676399"/>
            <a:ext cx="4762500" cy="20573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04536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Embedded</a:t>
            </a:r>
            <a:endParaRPr lang="en-US" dirty="0"/>
          </a:p>
        </p:txBody>
      </p:sp>
      <p:sp>
        <p:nvSpPr>
          <p:cNvPr id="3" name="Content Placeholder 2"/>
          <p:cNvSpPr>
            <a:spLocks noGrp="1"/>
          </p:cNvSpPr>
          <p:nvPr>
            <p:ph sz="quarter" idx="1"/>
          </p:nvPr>
        </p:nvSpPr>
        <p:spPr>
          <a:xfrm>
            <a:off x="460248" y="1677767"/>
            <a:ext cx="8458200" cy="1817774"/>
          </a:xfrm>
        </p:spPr>
        <p:txBody>
          <a:bodyPr>
            <a:normAutofit fontScale="47500" lnSpcReduction="20000"/>
          </a:bodyPr>
          <a:lstStyle/>
          <a:p>
            <a:r>
              <a:rPr lang="en-US" dirty="0" smtClean="0"/>
              <a:t>2 Arduino boards </a:t>
            </a:r>
          </a:p>
          <a:p>
            <a:pPr lvl="1"/>
            <a:r>
              <a:rPr lang="en-US" dirty="0" smtClean="0"/>
              <a:t>More I/O pins</a:t>
            </a:r>
          </a:p>
          <a:p>
            <a:pPr lvl="1"/>
            <a:r>
              <a:rPr lang="en-US" dirty="0" smtClean="0"/>
              <a:t>More processing power</a:t>
            </a:r>
          </a:p>
          <a:p>
            <a:pPr lvl="1"/>
            <a:r>
              <a:rPr lang="en-US" dirty="0" smtClean="0"/>
              <a:t>1 Arduino for sensor inputs</a:t>
            </a:r>
          </a:p>
          <a:p>
            <a:pPr lvl="1"/>
            <a:r>
              <a:rPr lang="en-US" dirty="0" smtClean="0"/>
              <a:t>1 Arduino for controlling motors</a:t>
            </a:r>
          </a:p>
          <a:p>
            <a:r>
              <a:rPr lang="en-US" dirty="0" smtClean="0"/>
              <a:t>1 Raspberry Pi2 with Camera Module for color sensing.</a:t>
            </a:r>
          </a:p>
          <a:p>
            <a:r>
              <a:rPr lang="en-US" dirty="0" smtClean="0"/>
              <a:t>We can use Mega Arduino board instead of two Arduino Uno’s to avoid asynchronous processing.</a:t>
            </a:r>
            <a:endParaRPr lang="en-US" dirty="0"/>
          </a:p>
        </p:txBody>
      </p:sp>
      <p:sp>
        <p:nvSpPr>
          <p:cNvPr id="7" name="Rectangle 6"/>
          <p:cNvSpPr/>
          <p:nvPr/>
        </p:nvSpPr>
        <p:spPr>
          <a:xfrm>
            <a:off x="1407304" y="4705420"/>
            <a:ext cx="1447800" cy="838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858000" y="4780473"/>
            <a:ext cx="1447800" cy="838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817203" y="5014907"/>
            <a:ext cx="1447800" cy="369332"/>
          </a:xfrm>
          <a:prstGeom prst="rect">
            <a:avLst/>
          </a:prstGeom>
          <a:noFill/>
        </p:spPr>
        <p:txBody>
          <a:bodyPr wrap="square" rtlCol="0">
            <a:spAutoFit/>
          </a:bodyPr>
          <a:lstStyle/>
          <a:p>
            <a:pPr algn="ctr"/>
            <a:r>
              <a:rPr lang="en-US" dirty="0" smtClean="0"/>
              <a:t>Arduino 2</a:t>
            </a:r>
            <a:endParaRPr lang="en-US" dirty="0"/>
          </a:p>
        </p:txBody>
      </p:sp>
      <p:sp>
        <p:nvSpPr>
          <p:cNvPr id="10" name="TextBox 9"/>
          <p:cNvSpPr txBox="1"/>
          <p:nvPr/>
        </p:nvSpPr>
        <p:spPr>
          <a:xfrm>
            <a:off x="1407304" y="4785192"/>
            <a:ext cx="1447800" cy="646331"/>
          </a:xfrm>
          <a:prstGeom prst="rect">
            <a:avLst/>
          </a:prstGeom>
          <a:noFill/>
        </p:spPr>
        <p:txBody>
          <a:bodyPr wrap="square" rtlCol="0">
            <a:spAutoFit/>
          </a:bodyPr>
          <a:lstStyle/>
          <a:p>
            <a:pPr algn="ctr"/>
            <a:r>
              <a:rPr lang="en-US" dirty="0" smtClean="0"/>
              <a:t>Arduino 1with Motor Shield</a:t>
            </a:r>
          </a:p>
        </p:txBody>
      </p:sp>
      <p:sp>
        <p:nvSpPr>
          <p:cNvPr id="11" name="Snip Diagonal Corner Rectangle 10"/>
          <p:cNvSpPr/>
          <p:nvPr/>
        </p:nvSpPr>
        <p:spPr>
          <a:xfrm>
            <a:off x="6432213" y="3565737"/>
            <a:ext cx="1447800" cy="597932"/>
          </a:xfrm>
          <a:prstGeom prst="snip2Diag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6508413" y="3537184"/>
            <a:ext cx="1371600" cy="646331"/>
          </a:xfrm>
          <a:prstGeom prst="rect">
            <a:avLst/>
          </a:prstGeom>
          <a:noFill/>
        </p:spPr>
        <p:txBody>
          <a:bodyPr wrap="square" rtlCol="0">
            <a:spAutoFit/>
          </a:bodyPr>
          <a:lstStyle/>
          <a:p>
            <a:r>
              <a:rPr lang="en-US" dirty="0"/>
              <a:t>HC-SR04 S</a:t>
            </a:r>
            <a:r>
              <a:rPr lang="en-US" dirty="0" smtClean="0"/>
              <a:t>ensors</a:t>
            </a:r>
            <a:endParaRPr lang="en-US" dirty="0"/>
          </a:p>
        </p:txBody>
      </p:sp>
      <p:sp>
        <p:nvSpPr>
          <p:cNvPr id="18" name="Snip Diagonal Corner Rectangle 17"/>
          <p:cNvSpPr/>
          <p:nvPr/>
        </p:nvSpPr>
        <p:spPr>
          <a:xfrm>
            <a:off x="1407304" y="3626448"/>
            <a:ext cx="1524000" cy="381000"/>
          </a:xfrm>
          <a:prstGeom prst="snip2Diag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nip Diagonal Corner Rectangle 18"/>
          <p:cNvSpPr/>
          <p:nvPr/>
        </p:nvSpPr>
        <p:spPr>
          <a:xfrm>
            <a:off x="1407304" y="6219091"/>
            <a:ext cx="1524000" cy="381000"/>
          </a:xfrm>
          <a:prstGeom prst="snip2Diag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1590619" y="3659609"/>
            <a:ext cx="1219200" cy="369332"/>
          </a:xfrm>
          <a:prstGeom prst="rect">
            <a:avLst/>
          </a:prstGeom>
          <a:noFill/>
        </p:spPr>
        <p:txBody>
          <a:bodyPr wrap="square" rtlCol="0">
            <a:spAutoFit/>
          </a:bodyPr>
          <a:lstStyle/>
          <a:p>
            <a:r>
              <a:rPr lang="en-US" dirty="0" smtClean="0"/>
              <a:t>Motor</a:t>
            </a:r>
            <a:endParaRPr lang="en-US" dirty="0"/>
          </a:p>
        </p:txBody>
      </p:sp>
      <p:sp>
        <p:nvSpPr>
          <p:cNvPr id="21" name="TextBox 20"/>
          <p:cNvSpPr txBox="1"/>
          <p:nvPr/>
        </p:nvSpPr>
        <p:spPr>
          <a:xfrm>
            <a:off x="1635904" y="6219091"/>
            <a:ext cx="1219200" cy="369332"/>
          </a:xfrm>
          <a:prstGeom prst="rect">
            <a:avLst/>
          </a:prstGeom>
          <a:noFill/>
        </p:spPr>
        <p:txBody>
          <a:bodyPr wrap="square" rtlCol="0">
            <a:spAutoFit/>
          </a:bodyPr>
          <a:lstStyle/>
          <a:p>
            <a:r>
              <a:rPr lang="en-US" dirty="0" smtClean="0"/>
              <a:t>Gripper</a:t>
            </a:r>
            <a:endParaRPr lang="en-US" dirty="0"/>
          </a:p>
        </p:txBody>
      </p:sp>
      <p:sp>
        <p:nvSpPr>
          <p:cNvPr id="22" name="Oval 21"/>
          <p:cNvSpPr/>
          <p:nvPr/>
        </p:nvSpPr>
        <p:spPr>
          <a:xfrm>
            <a:off x="4520835" y="4780473"/>
            <a:ext cx="923109" cy="804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4677590" y="4998105"/>
            <a:ext cx="609600" cy="369332"/>
          </a:xfrm>
          <a:prstGeom prst="rect">
            <a:avLst/>
          </a:prstGeom>
          <a:noFill/>
        </p:spPr>
        <p:txBody>
          <a:bodyPr wrap="square" rtlCol="0">
            <a:spAutoFit/>
          </a:bodyPr>
          <a:lstStyle/>
          <a:p>
            <a:r>
              <a:rPr lang="en-US" dirty="0" smtClean="0"/>
              <a:t>Pi 2</a:t>
            </a:r>
            <a:endParaRPr lang="en-US" dirty="0"/>
          </a:p>
        </p:txBody>
      </p:sp>
      <p:sp>
        <p:nvSpPr>
          <p:cNvPr id="28" name="Snip Diagonal Corner Rectangle 27"/>
          <p:cNvSpPr/>
          <p:nvPr/>
        </p:nvSpPr>
        <p:spPr>
          <a:xfrm>
            <a:off x="4239985" y="3605738"/>
            <a:ext cx="1524000" cy="451366"/>
          </a:xfrm>
          <a:prstGeom prst="snip2Diag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p:cNvSpPr txBox="1"/>
          <p:nvPr/>
        </p:nvSpPr>
        <p:spPr>
          <a:xfrm>
            <a:off x="4144189" y="3620365"/>
            <a:ext cx="1676400" cy="369332"/>
          </a:xfrm>
          <a:prstGeom prst="rect">
            <a:avLst/>
          </a:prstGeom>
          <a:noFill/>
        </p:spPr>
        <p:txBody>
          <a:bodyPr wrap="square" rtlCol="0">
            <a:spAutoFit/>
          </a:bodyPr>
          <a:lstStyle/>
          <a:p>
            <a:r>
              <a:rPr lang="en-US" dirty="0" smtClean="0"/>
              <a:t>Camera Module</a:t>
            </a:r>
            <a:endParaRPr lang="en-US" dirty="0"/>
          </a:p>
        </p:txBody>
      </p:sp>
      <p:sp>
        <p:nvSpPr>
          <p:cNvPr id="35" name="Up Arrow 34"/>
          <p:cNvSpPr/>
          <p:nvPr/>
        </p:nvSpPr>
        <p:spPr>
          <a:xfrm>
            <a:off x="1873213" y="4027601"/>
            <a:ext cx="530352" cy="5941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Up Arrow 35"/>
          <p:cNvSpPr/>
          <p:nvPr/>
        </p:nvSpPr>
        <p:spPr>
          <a:xfrm rot="10800000">
            <a:off x="1864504" y="5619150"/>
            <a:ext cx="530352" cy="54372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Left-Right Arrow 37"/>
          <p:cNvSpPr/>
          <p:nvPr/>
        </p:nvSpPr>
        <p:spPr>
          <a:xfrm>
            <a:off x="5763985" y="4934020"/>
            <a:ext cx="990600" cy="49750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p Arrow 39"/>
          <p:cNvSpPr/>
          <p:nvPr/>
        </p:nvSpPr>
        <p:spPr>
          <a:xfrm rot="16200000">
            <a:off x="3291622" y="4626417"/>
            <a:ext cx="530352" cy="106679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Left-Right Arrow 40"/>
          <p:cNvSpPr/>
          <p:nvPr/>
        </p:nvSpPr>
        <p:spPr>
          <a:xfrm rot="5400000">
            <a:off x="7156230" y="4303475"/>
            <a:ext cx="527818" cy="32352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Left-Right Arrow 41"/>
          <p:cNvSpPr/>
          <p:nvPr/>
        </p:nvSpPr>
        <p:spPr>
          <a:xfrm rot="5400000">
            <a:off x="4718481" y="4291866"/>
            <a:ext cx="527818" cy="32352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4 wheel autonomous robot.</a:t>
            </a:r>
          </a:p>
          <a:p>
            <a:r>
              <a:rPr lang="en-US" dirty="0" smtClean="0"/>
              <a:t>Navigate self through flat and grassy terrain without damaging board.</a:t>
            </a:r>
          </a:p>
          <a:p>
            <a:r>
              <a:rPr lang="en-US" dirty="0" smtClean="0"/>
              <a:t>Navigate board without crossing “river”.</a:t>
            </a:r>
          </a:p>
          <a:p>
            <a:r>
              <a:rPr lang="en-US" dirty="0" smtClean="0"/>
              <a:t>Locate victims, pick them up, and return them to a drop-off point.</a:t>
            </a:r>
          </a:p>
          <a:p>
            <a:r>
              <a:rPr lang="en-US" dirty="0" smtClean="0"/>
              <a:t>Return victim to correct drop-off point based on color.</a:t>
            </a:r>
          </a:p>
          <a:p>
            <a:r>
              <a:rPr lang="en-US" dirty="0" smtClean="0"/>
              <a:t>Return to home location.</a:t>
            </a:r>
          </a:p>
          <a:p>
            <a:pPr marL="0" indent="0">
              <a:buNone/>
            </a:pPr>
            <a:endParaRPr lang="en-US" dirty="0" smtClean="0"/>
          </a:p>
          <a:p>
            <a:endParaRPr lang="en-US" dirty="0"/>
          </a:p>
        </p:txBody>
      </p:sp>
    </p:spTree>
    <p:extLst>
      <p:ext uri="{BB962C8B-B14F-4D97-AF65-F5344CB8AC3E}">
        <p14:creationId xmlns:p14="http://schemas.microsoft.com/office/powerpoint/2010/main" val="5591568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Arduino Motor Shield</a:t>
            </a:r>
            <a:endParaRPr lang="en-US" dirty="0"/>
          </a:p>
        </p:txBody>
      </p:sp>
      <p:pic>
        <p:nvPicPr>
          <p:cNvPr id="7" name="Content Placeholder 6"/>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bwMode="auto">
          <a:xfrm>
            <a:off x="1831975" y="1828800"/>
            <a:ext cx="5715000"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0072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Embedded Improvement Ideas</a:t>
            </a:r>
            <a:endParaRPr lang="en-US" dirty="0"/>
          </a:p>
        </p:txBody>
      </p:sp>
      <p:sp>
        <p:nvSpPr>
          <p:cNvPr id="3" name="Content Placeholder 2"/>
          <p:cNvSpPr>
            <a:spLocks noGrp="1"/>
          </p:cNvSpPr>
          <p:nvPr>
            <p:ph sz="quarter" idx="1"/>
          </p:nvPr>
        </p:nvSpPr>
        <p:spPr>
          <a:xfrm>
            <a:off x="460248" y="1677767"/>
            <a:ext cx="8458200" cy="1817774"/>
          </a:xfrm>
        </p:spPr>
        <p:txBody>
          <a:bodyPr>
            <a:normAutofit fontScale="85000" lnSpcReduction="20000"/>
          </a:bodyPr>
          <a:lstStyle/>
          <a:p>
            <a:r>
              <a:rPr lang="en-US" dirty="0" smtClean="0"/>
              <a:t>1 Teensy</a:t>
            </a:r>
          </a:p>
          <a:p>
            <a:pPr lvl="1"/>
            <a:r>
              <a:rPr lang="en-US" dirty="0" smtClean="0"/>
              <a:t>Way more I/O pins</a:t>
            </a:r>
          </a:p>
          <a:p>
            <a:pPr lvl="1"/>
            <a:r>
              <a:rPr lang="en-US" dirty="0" smtClean="0"/>
              <a:t>More processing power</a:t>
            </a:r>
          </a:p>
          <a:p>
            <a:pPr lvl="1"/>
            <a:r>
              <a:rPr lang="en-US" dirty="0" smtClean="0"/>
              <a:t>Only one set of code needed for Teensy Vs two for both Arduinos</a:t>
            </a:r>
          </a:p>
          <a:p>
            <a:pPr lvl="1"/>
            <a:r>
              <a:rPr lang="en-US" dirty="0" smtClean="0"/>
              <a:t>Simplifies communication</a:t>
            </a:r>
          </a:p>
          <a:p>
            <a:pPr marL="365760" lvl="1" indent="0">
              <a:buNone/>
            </a:pPr>
            <a:endParaRPr lang="en-US" dirty="0" smtClean="0"/>
          </a:p>
        </p:txBody>
      </p:sp>
      <p:sp>
        <p:nvSpPr>
          <p:cNvPr id="7" name="Rectangle 6"/>
          <p:cNvSpPr/>
          <p:nvPr/>
        </p:nvSpPr>
        <p:spPr>
          <a:xfrm>
            <a:off x="3827849" y="4793143"/>
            <a:ext cx="1447800" cy="838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865949" y="4891788"/>
            <a:ext cx="1447800" cy="369332"/>
          </a:xfrm>
          <a:prstGeom prst="rect">
            <a:avLst/>
          </a:prstGeom>
          <a:noFill/>
        </p:spPr>
        <p:txBody>
          <a:bodyPr wrap="square" rtlCol="0">
            <a:spAutoFit/>
          </a:bodyPr>
          <a:lstStyle/>
          <a:p>
            <a:pPr algn="ctr"/>
            <a:r>
              <a:rPr lang="en-US" dirty="0" smtClean="0"/>
              <a:t>Teensy</a:t>
            </a:r>
          </a:p>
        </p:txBody>
      </p:sp>
      <p:sp>
        <p:nvSpPr>
          <p:cNvPr id="11" name="Snip Diagonal Corner Rectangle 10"/>
          <p:cNvSpPr/>
          <p:nvPr/>
        </p:nvSpPr>
        <p:spPr>
          <a:xfrm>
            <a:off x="914400" y="4982362"/>
            <a:ext cx="1447800" cy="597932"/>
          </a:xfrm>
          <a:prstGeom prst="snip2Diag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995995" y="4891788"/>
            <a:ext cx="1371600" cy="646331"/>
          </a:xfrm>
          <a:prstGeom prst="rect">
            <a:avLst/>
          </a:prstGeom>
          <a:noFill/>
        </p:spPr>
        <p:txBody>
          <a:bodyPr wrap="square" rtlCol="0">
            <a:spAutoFit/>
          </a:bodyPr>
          <a:lstStyle/>
          <a:p>
            <a:r>
              <a:rPr lang="en-US" dirty="0"/>
              <a:t>HC-SR04 S</a:t>
            </a:r>
            <a:r>
              <a:rPr lang="en-US" dirty="0" smtClean="0"/>
              <a:t>ensors</a:t>
            </a:r>
            <a:endParaRPr lang="en-US" dirty="0"/>
          </a:p>
        </p:txBody>
      </p:sp>
      <p:sp>
        <p:nvSpPr>
          <p:cNvPr id="18" name="Snip Diagonal Corner Rectangle 17"/>
          <p:cNvSpPr/>
          <p:nvPr/>
        </p:nvSpPr>
        <p:spPr>
          <a:xfrm>
            <a:off x="3827849" y="3714171"/>
            <a:ext cx="1524000" cy="381000"/>
          </a:xfrm>
          <a:prstGeom prst="snip2Diag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nip Diagonal Corner Rectangle 18"/>
          <p:cNvSpPr/>
          <p:nvPr/>
        </p:nvSpPr>
        <p:spPr>
          <a:xfrm>
            <a:off x="3827849" y="6306814"/>
            <a:ext cx="1524000" cy="381000"/>
          </a:xfrm>
          <a:prstGeom prst="snip2Diag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4011164" y="3747332"/>
            <a:ext cx="1219200" cy="369332"/>
          </a:xfrm>
          <a:prstGeom prst="rect">
            <a:avLst/>
          </a:prstGeom>
          <a:noFill/>
        </p:spPr>
        <p:txBody>
          <a:bodyPr wrap="square" rtlCol="0">
            <a:spAutoFit/>
          </a:bodyPr>
          <a:lstStyle/>
          <a:p>
            <a:r>
              <a:rPr lang="en-US" dirty="0" smtClean="0"/>
              <a:t>Motor</a:t>
            </a:r>
            <a:endParaRPr lang="en-US" dirty="0"/>
          </a:p>
        </p:txBody>
      </p:sp>
      <p:sp>
        <p:nvSpPr>
          <p:cNvPr id="21" name="TextBox 20"/>
          <p:cNvSpPr txBox="1"/>
          <p:nvPr/>
        </p:nvSpPr>
        <p:spPr>
          <a:xfrm>
            <a:off x="4056449" y="6306814"/>
            <a:ext cx="1219200" cy="369332"/>
          </a:xfrm>
          <a:prstGeom prst="rect">
            <a:avLst/>
          </a:prstGeom>
          <a:noFill/>
        </p:spPr>
        <p:txBody>
          <a:bodyPr wrap="square" rtlCol="0">
            <a:spAutoFit/>
          </a:bodyPr>
          <a:lstStyle/>
          <a:p>
            <a:r>
              <a:rPr lang="en-US" dirty="0" smtClean="0"/>
              <a:t>Gripper</a:t>
            </a:r>
            <a:endParaRPr lang="en-US" dirty="0"/>
          </a:p>
        </p:txBody>
      </p:sp>
      <p:sp>
        <p:nvSpPr>
          <p:cNvPr id="22" name="Oval 21"/>
          <p:cNvSpPr/>
          <p:nvPr/>
        </p:nvSpPr>
        <p:spPr>
          <a:xfrm>
            <a:off x="6941380" y="4868196"/>
            <a:ext cx="923109" cy="804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7098135" y="5085828"/>
            <a:ext cx="609600" cy="369332"/>
          </a:xfrm>
          <a:prstGeom prst="rect">
            <a:avLst/>
          </a:prstGeom>
          <a:noFill/>
        </p:spPr>
        <p:txBody>
          <a:bodyPr wrap="square" rtlCol="0">
            <a:spAutoFit/>
          </a:bodyPr>
          <a:lstStyle/>
          <a:p>
            <a:r>
              <a:rPr lang="en-US" dirty="0" smtClean="0"/>
              <a:t>Pi 2</a:t>
            </a:r>
            <a:endParaRPr lang="en-US" dirty="0"/>
          </a:p>
        </p:txBody>
      </p:sp>
      <p:sp>
        <p:nvSpPr>
          <p:cNvPr id="28" name="Snip Diagonal Corner Rectangle 27"/>
          <p:cNvSpPr/>
          <p:nvPr/>
        </p:nvSpPr>
        <p:spPr>
          <a:xfrm>
            <a:off x="6660530" y="3693461"/>
            <a:ext cx="1524000" cy="451366"/>
          </a:xfrm>
          <a:prstGeom prst="snip2Diag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p:cNvSpPr txBox="1"/>
          <p:nvPr/>
        </p:nvSpPr>
        <p:spPr>
          <a:xfrm>
            <a:off x="6564734" y="3708088"/>
            <a:ext cx="1676400" cy="369332"/>
          </a:xfrm>
          <a:prstGeom prst="rect">
            <a:avLst/>
          </a:prstGeom>
          <a:noFill/>
        </p:spPr>
        <p:txBody>
          <a:bodyPr wrap="square" rtlCol="0">
            <a:spAutoFit/>
          </a:bodyPr>
          <a:lstStyle/>
          <a:p>
            <a:r>
              <a:rPr lang="en-US" dirty="0" smtClean="0"/>
              <a:t>Camera Module</a:t>
            </a:r>
            <a:endParaRPr lang="en-US" dirty="0"/>
          </a:p>
        </p:txBody>
      </p:sp>
      <p:sp>
        <p:nvSpPr>
          <p:cNvPr id="35" name="Up Arrow 34"/>
          <p:cNvSpPr/>
          <p:nvPr/>
        </p:nvSpPr>
        <p:spPr>
          <a:xfrm>
            <a:off x="4293758" y="4115324"/>
            <a:ext cx="530352" cy="5941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Up Arrow 35"/>
          <p:cNvSpPr/>
          <p:nvPr/>
        </p:nvSpPr>
        <p:spPr>
          <a:xfrm rot="10800000">
            <a:off x="4285049" y="5706873"/>
            <a:ext cx="530352" cy="54372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Left-Right Arrow 41"/>
          <p:cNvSpPr/>
          <p:nvPr/>
        </p:nvSpPr>
        <p:spPr>
          <a:xfrm rot="5400000">
            <a:off x="7139026" y="4379589"/>
            <a:ext cx="527818" cy="32352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eft-Right Arrow 23"/>
          <p:cNvSpPr/>
          <p:nvPr/>
        </p:nvSpPr>
        <p:spPr>
          <a:xfrm>
            <a:off x="2514600" y="4924372"/>
            <a:ext cx="1143000" cy="57691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Left-Right Arrow 24"/>
          <p:cNvSpPr/>
          <p:nvPr/>
        </p:nvSpPr>
        <p:spPr>
          <a:xfrm>
            <a:off x="5517530" y="4992868"/>
            <a:ext cx="1143000" cy="57691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57209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Teensy</a:t>
            </a:r>
            <a:endParaRPr lang="en-US" dirty="0"/>
          </a:p>
        </p:txBody>
      </p:sp>
      <p:sp>
        <p:nvSpPr>
          <p:cNvPr id="3" name="Content Placeholder 2"/>
          <p:cNvSpPr>
            <a:spLocks noGrp="1"/>
          </p:cNvSpPr>
          <p:nvPr>
            <p:ph sz="quarter" idx="1"/>
          </p:nvPr>
        </p:nvSpPr>
        <p:spPr/>
        <p:txBody>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2057400"/>
            <a:ext cx="6849979" cy="3718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992654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a:t>
            </a:r>
            <a:endParaRPr lang="en-US" dirty="0"/>
          </a:p>
        </p:txBody>
      </p:sp>
      <p:sp>
        <p:nvSpPr>
          <p:cNvPr id="3" name="Content Placeholder 2"/>
          <p:cNvSpPr>
            <a:spLocks noGrp="1"/>
          </p:cNvSpPr>
          <p:nvPr>
            <p:ph sz="quarter" idx="1"/>
          </p:nvPr>
        </p:nvSpPr>
        <p:spPr/>
        <p:txBody>
          <a:bodyPr/>
          <a:lstStyle/>
          <a:p>
            <a:r>
              <a:rPr lang="en-US" dirty="0" smtClean="0"/>
              <a:t>Raspberry Pi 2</a:t>
            </a:r>
          </a:p>
          <a:p>
            <a:r>
              <a:rPr lang="en-US" dirty="0" smtClean="0"/>
              <a:t>Python</a:t>
            </a:r>
          </a:p>
          <a:p>
            <a:r>
              <a:rPr lang="en-US" dirty="0" smtClean="0"/>
              <a:t>Reading from and writing to two Arduino boards </a:t>
            </a:r>
          </a:p>
          <a:p>
            <a:pPr lvl="1"/>
            <a:r>
              <a:rPr lang="en-US" dirty="0" smtClean="0"/>
              <a:t>Pull sensor readings from one board</a:t>
            </a:r>
          </a:p>
          <a:p>
            <a:pPr lvl="1"/>
            <a:r>
              <a:rPr lang="en-US" dirty="0" smtClean="0"/>
              <a:t>Control gripper and wheels by writing to other board</a:t>
            </a:r>
            <a:endParaRPr lang="en-US" dirty="0"/>
          </a:p>
          <a:p>
            <a:r>
              <a:rPr lang="en-US" dirty="0" smtClean="0"/>
              <a:t>Detecting victims</a:t>
            </a:r>
          </a:p>
          <a:p>
            <a:r>
              <a:rPr lang="en-US" dirty="0" smtClean="0"/>
              <a:t>Navigating to victims</a:t>
            </a:r>
          </a:p>
          <a:p>
            <a:r>
              <a:rPr lang="en-US" dirty="0" smtClean="0"/>
              <a:t>Determining color of victims</a:t>
            </a:r>
          </a:p>
        </p:txBody>
      </p:sp>
    </p:spTree>
    <p:extLst>
      <p:ext uri="{BB962C8B-B14F-4D97-AF65-F5344CB8AC3E}">
        <p14:creationId xmlns:p14="http://schemas.microsoft.com/office/powerpoint/2010/main" val="9127582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a:t>
            </a:r>
            <a:endParaRPr lang="en-US" dirty="0"/>
          </a:p>
        </p:txBody>
      </p:sp>
      <p:sp>
        <p:nvSpPr>
          <p:cNvPr id="3" name="Content Placeholder 2"/>
          <p:cNvSpPr>
            <a:spLocks noGrp="1"/>
          </p:cNvSpPr>
          <p:nvPr>
            <p:ph sz="quarter" idx="1"/>
          </p:nvPr>
        </p:nvSpPr>
        <p:spPr>
          <a:xfrm>
            <a:off x="612648" y="1600200"/>
            <a:ext cx="3044952" cy="5105400"/>
          </a:xfrm>
        </p:spPr>
        <p:txBody>
          <a:bodyPr>
            <a:normAutofit fontScale="40000" lnSpcReduction="20000"/>
          </a:bodyPr>
          <a:lstStyle/>
          <a:p>
            <a:pPr marL="0" indent="0">
              <a:buNone/>
            </a:pPr>
            <a:r>
              <a:rPr lang="en-US" dirty="0"/>
              <a:t>MOTOR SHIELD (/dev/ttyUSB0)</a:t>
            </a:r>
          </a:p>
          <a:p>
            <a:r>
              <a:rPr lang="en-US" dirty="0" smtClean="0"/>
              <a:t>a </a:t>
            </a:r>
            <a:r>
              <a:rPr lang="en-US" dirty="0"/>
              <a:t>= </a:t>
            </a:r>
            <a:r>
              <a:rPr lang="en-US" dirty="0" err="1"/>
              <a:t>RightTurn</a:t>
            </a:r>
            <a:endParaRPr lang="en-US" dirty="0"/>
          </a:p>
          <a:p>
            <a:r>
              <a:rPr lang="en-US" dirty="0" smtClean="0"/>
              <a:t>b </a:t>
            </a:r>
            <a:r>
              <a:rPr lang="en-US" dirty="0"/>
              <a:t>= </a:t>
            </a:r>
            <a:r>
              <a:rPr lang="en-US" dirty="0" err="1"/>
              <a:t>LeftTurn</a:t>
            </a:r>
            <a:endParaRPr lang="en-US" dirty="0"/>
          </a:p>
          <a:p>
            <a:r>
              <a:rPr lang="en-US" dirty="0" smtClean="0"/>
              <a:t>c </a:t>
            </a:r>
            <a:r>
              <a:rPr lang="en-US" dirty="0"/>
              <a:t>= </a:t>
            </a:r>
            <a:r>
              <a:rPr lang="en-US" dirty="0" err="1"/>
              <a:t>RightWall</a:t>
            </a:r>
            <a:endParaRPr lang="en-US" dirty="0"/>
          </a:p>
          <a:p>
            <a:r>
              <a:rPr lang="en-US" dirty="0" smtClean="0"/>
              <a:t>d </a:t>
            </a:r>
            <a:r>
              <a:rPr lang="en-US" dirty="0"/>
              <a:t>= </a:t>
            </a:r>
            <a:r>
              <a:rPr lang="en-US" dirty="0" err="1"/>
              <a:t>LeftWall</a:t>
            </a:r>
            <a:endParaRPr lang="en-US" dirty="0"/>
          </a:p>
          <a:p>
            <a:r>
              <a:rPr lang="en-US" dirty="0" smtClean="0"/>
              <a:t>e </a:t>
            </a:r>
            <a:r>
              <a:rPr lang="en-US" dirty="0"/>
              <a:t>= </a:t>
            </a:r>
            <a:r>
              <a:rPr lang="en-US" dirty="0" err="1"/>
              <a:t>FrontAdj</a:t>
            </a:r>
            <a:endParaRPr lang="en-US" dirty="0"/>
          </a:p>
          <a:p>
            <a:r>
              <a:rPr lang="en-US" dirty="0" smtClean="0"/>
              <a:t>f </a:t>
            </a:r>
            <a:r>
              <a:rPr lang="en-US" dirty="0"/>
              <a:t>= Forward</a:t>
            </a:r>
          </a:p>
          <a:p>
            <a:r>
              <a:rPr lang="en-US" dirty="0" smtClean="0"/>
              <a:t>g </a:t>
            </a:r>
            <a:r>
              <a:rPr lang="en-US" dirty="0"/>
              <a:t>= </a:t>
            </a:r>
            <a:r>
              <a:rPr lang="en-US" dirty="0" err="1"/>
              <a:t>RightAdj</a:t>
            </a:r>
            <a:endParaRPr lang="en-US" dirty="0"/>
          </a:p>
          <a:p>
            <a:r>
              <a:rPr lang="en-US" dirty="0" smtClean="0"/>
              <a:t>h </a:t>
            </a:r>
            <a:r>
              <a:rPr lang="en-US" dirty="0"/>
              <a:t>= </a:t>
            </a:r>
            <a:r>
              <a:rPr lang="en-US" dirty="0" err="1"/>
              <a:t>LeftAdj</a:t>
            </a:r>
            <a:endParaRPr lang="en-US" dirty="0"/>
          </a:p>
          <a:p>
            <a:r>
              <a:rPr lang="en-US" dirty="0" err="1" smtClean="0"/>
              <a:t>i</a:t>
            </a:r>
            <a:r>
              <a:rPr lang="en-US" dirty="0" smtClean="0"/>
              <a:t> </a:t>
            </a:r>
            <a:r>
              <a:rPr lang="en-US" dirty="0"/>
              <a:t>= Stop</a:t>
            </a:r>
          </a:p>
          <a:p>
            <a:r>
              <a:rPr lang="en-US" dirty="0" smtClean="0"/>
              <a:t>j </a:t>
            </a:r>
            <a:r>
              <a:rPr lang="en-US" dirty="0"/>
              <a:t>= Neutral</a:t>
            </a:r>
          </a:p>
          <a:p>
            <a:r>
              <a:rPr lang="en-US" dirty="0" smtClean="0"/>
              <a:t>k </a:t>
            </a:r>
            <a:r>
              <a:rPr lang="en-US" dirty="0"/>
              <a:t>= </a:t>
            </a:r>
            <a:r>
              <a:rPr lang="en-US" dirty="0" err="1"/>
              <a:t>ArmUp</a:t>
            </a:r>
            <a:endParaRPr lang="en-US" dirty="0"/>
          </a:p>
          <a:p>
            <a:r>
              <a:rPr lang="en-US" dirty="0" smtClean="0"/>
              <a:t>l </a:t>
            </a:r>
            <a:r>
              <a:rPr lang="en-US" dirty="0"/>
              <a:t>= </a:t>
            </a:r>
            <a:r>
              <a:rPr lang="en-US" dirty="0" err="1"/>
              <a:t>ArmDown</a:t>
            </a:r>
            <a:endParaRPr lang="en-US" dirty="0"/>
          </a:p>
          <a:p>
            <a:r>
              <a:rPr lang="en-US" dirty="0" smtClean="0"/>
              <a:t>m </a:t>
            </a:r>
            <a:r>
              <a:rPr lang="en-US" dirty="0"/>
              <a:t>= </a:t>
            </a:r>
            <a:r>
              <a:rPr lang="en-US" dirty="0" err="1"/>
              <a:t>GripperOpen</a:t>
            </a:r>
            <a:endParaRPr lang="en-US" dirty="0"/>
          </a:p>
          <a:p>
            <a:r>
              <a:rPr lang="en-US" dirty="0" smtClean="0"/>
              <a:t>n </a:t>
            </a:r>
            <a:r>
              <a:rPr lang="en-US" dirty="0"/>
              <a:t>= </a:t>
            </a:r>
            <a:r>
              <a:rPr lang="en-US" dirty="0" err="1"/>
              <a:t>GripperClose</a:t>
            </a:r>
            <a:endParaRPr lang="en-US" dirty="0"/>
          </a:p>
          <a:p>
            <a:r>
              <a:rPr lang="en-US" dirty="0" smtClean="0"/>
              <a:t>o </a:t>
            </a:r>
            <a:r>
              <a:rPr lang="en-US" dirty="0"/>
              <a:t>= </a:t>
            </a:r>
            <a:r>
              <a:rPr lang="en-US" dirty="0" err="1"/>
              <a:t>gripperOpenSlightly</a:t>
            </a:r>
            <a:endParaRPr lang="en-US" dirty="0"/>
          </a:p>
          <a:p>
            <a:r>
              <a:rPr lang="en-US" dirty="0" smtClean="0"/>
              <a:t>p </a:t>
            </a:r>
            <a:r>
              <a:rPr lang="en-US" dirty="0"/>
              <a:t>= reverse</a:t>
            </a:r>
          </a:p>
          <a:p>
            <a:r>
              <a:rPr lang="en-US" dirty="0" smtClean="0"/>
              <a:t>q </a:t>
            </a:r>
            <a:r>
              <a:rPr lang="en-US" dirty="0"/>
              <a:t>= Turf Front ADJ</a:t>
            </a:r>
          </a:p>
          <a:p>
            <a:r>
              <a:rPr lang="en-US" dirty="0" smtClean="0"/>
              <a:t>r </a:t>
            </a:r>
            <a:r>
              <a:rPr lang="en-US" dirty="0"/>
              <a:t>= Turf Left ADJ</a:t>
            </a:r>
          </a:p>
          <a:p>
            <a:r>
              <a:rPr lang="en-US" dirty="0" smtClean="0"/>
              <a:t>s </a:t>
            </a:r>
            <a:r>
              <a:rPr lang="en-US" dirty="0"/>
              <a:t>= Turf Right ADJ</a:t>
            </a:r>
          </a:p>
          <a:p>
            <a:r>
              <a:rPr lang="en-US" dirty="0" smtClean="0"/>
              <a:t>Z </a:t>
            </a:r>
            <a:r>
              <a:rPr lang="en-US" dirty="0"/>
              <a:t>= reset </a:t>
            </a:r>
            <a:r>
              <a:rPr lang="en-US" dirty="0" smtClean="0"/>
              <a:t>Arduino</a:t>
            </a:r>
            <a:endParaRPr lang="en-US" dirty="0"/>
          </a:p>
        </p:txBody>
      </p:sp>
      <p:sp>
        <p:nvSpPr>
          <p:cNvPr id="4" name="Content Placeholder 2"/>
          <p:cNvSpPr txBox="1">
            <a:spLocks/>
          </p:cNvSpPr>
          <p:nvPr/>
        </p:nvSpPr>
        <p:spPr>
          <a:xfrm>
            <a:off x="4727448" y="1600200"/>
            <a:ext cx="4038600" cy="4953000"/>
          </a:xfrm>
          <a:prstGeom prst="rect">
            <a:avLst/>
          </a:prstGeom>
        </p:spPr>
        <p:txBody>
          <a:bodyPr vert="horz">
            <a:normAutofit/>
          </a:bodyPr>
          <a:lst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a:lstStyle>
          <a:p>
            <a:pPr marL="0" indent="0">
              <a:buNone/>
            </a:pPr>
            <a:r>
              <a:rPr lang="en-US" sz="1200" dirty="0"/>
              <a:t>SENSOR BOARD (/dev/ttyACM0)</a:t>
            </a:r>
          </a:p>
          <a:p>
            <a:r>
              <a:rPr lang="en-US" sz="1200" dirty="0"/>
              <a:t>a = Read Sensor1 (front driver side)</a:t>
            </a:r>
          </a:p>
          <a:p>
            <a:r>
              <a:rPr lang="en-US" sz="1200" dirty="0"/>
              <a:t>b = Read Sensor2 (rear driver side)</a:t>
            </a:r>
          </a:p>
          <a:p>
            <a:r>
              <a:rPr lang="en-US" sz="1200" dirty="0"/>
              <a:t>c = Read Sensor3 (front passenger side)</a:t>
            </a:r>
          </a:p>
          <a:p>
            <a:r>
              <a:rPr lang="en-US" sz="1200" dirty="0"/>
              <a:t>d = Read Sensor4 (read passenger side)</a:t>
            </a:r>
          </a:p>
          <a:p>
            <a:r>
              <a:rPr lang="en-US" sz="1200" dirty="0"/>
              <a:t>e = Read Sensor5 (front)</a:t>
            </a:r>
          </a:p>
          <a:p>
            <a:r>
              <a:rPr lang="en-US" sz="1200" dirty="0"/>
              <a:t>f = Blink LED</a:t>
            </a:r>
          </a:p>
          <a:p>
            <a:r>
              <a:rPr lang="en-US" sz="1200" dirty="0"/>
              <a:t>Z = reset Arduino</a:t>
            </a:r>
          </a:p>
        </p:txBody>
      </p:sp>
    </p:spTree>
    <p:extLst>
      <p:ext uri="{BB962C8B-B14F-4D97-AF65-F5344CB8AC3E}">
        <p14:creationId xmlns:p14="http://schemas.microsoft.com/office/powerpoint/2010/main" val="3564721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Picamera</a:t>
            </a:r>
            <a:r>
              <a:rPr lang="en-US" dirty="0" smtClean="0"/>
              <a:t> and </a:t>
            </a:r>
            <a:r>
              <a:rPr lang="en-US" dirty="0" err="1" smtClean="0"/>
              <a:t>OpenCV</a:t>
            </a:r>
            <a:endParaRPr lang="en-US" dirty="0"/>
          </a:p>
        </p:txBody>
      </p:sp>
      <p:sp>
        <p:nvSpPr>
          <p:cNvPr id="3" name="Content Placeholder 2"/>
          <p:cNvSpPr>
            <a:spLocks noGrp="1"/>
          </p:cNvSpPr>
          <p:nvPr>
            <p:ph sz="quarter" idx="1"/>
          </p:nvPr>
        </p:nvSpPr>
        <p:spPr>
          <a:xfrm>
            <a:off x="457200" y="1676400"/>
            <a:ext cx="4487090" cy="4876800"/>
          </a:xfrm>
        </p:spPr>
        <p:txBody>
          <a:bodyPr>
            <a:normAutofit/>
          </a:bodyPr>
          <a:lstStyle/>
          <a:p>
            <a:r>
              <a:rPr lang="en-US" dirty="0" smtClean="0"/>
              <a:t>cv2.inRange()</a:t>
            </a:r>
            <a:endParaRPr lang="en-US" dirty="0"/>
          </a:p>
          <a:p>
            <a:r>
              <a:rPr lang="en-US" dirty="0" smtClean="0"/>
              <a:t>cv2.findContours()</a:t>
            </a:r>
          </a:p>
          <a:p>
            <a:pPr lvl="1"/>
            <a:r>
              <a:rPr lang="en-US" dirty="0" smtClean="0"/>
              <a:t>Red </a:t>
            </a:r>
          </a:p>
          <a:p>
            <a:pPr lvl="1"/>
            <a:r>
              <a:rPr lang="en-US" dirty="0" smtClean="0"/>
              <a:t>Yellow</a:t>
            </a:r>
          </a:p>
          <a:p>
            <a:r>
              <a:rPr lang="en-US" dirty="0" err="1" smtClean="0"/>
              <a:t>x,y,w,h</a:t>
            </a:r>
            <a:r>
              <a:rPr lang="en-US" dirty="0" smtClean="0"/>
              <a:t>=cv2.boundingRect()</a:t>
            </a:r>
          </a:p>
          <a:p>
            <a:r>
              <a:rPr lang="en-US" dirty="0" smtClean="0"/>
              <a:t>Position based on horizontal center</a:t>
            </a:r>
          </a:p>
          <a:p>
            <a:r>
              <a:rPr lang="en-US" dirty="0" smtClean="0"/>
              <a:t>In position when w &gt; 200</a:t>
            </a:r>
            <a:endParaRPr lang="en-US" dirty="0"/>
          </a:p>
          <a:p>
            <a:endParaRPr lang="en-US" dirty="0" smtClean="0"/>
          </a:p>
          <a:p>
            <a:endParaRPr lang="en-US" dirty="0" smtClean="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290" y="2133600"/>
            <a:ext cx="3962401" cy="2971800"/>
          </a:xfrm>
          <a:prstGeom prst="rect">
            <a:avLst/>
          </a:prstGeom>
        </p:spPr>
      </p:pic>
      <p:sp>
        <p:nvSpPr>
          <p:cNvPr id="5" name="Content Placeholder 2"/>
          <p:cNvSpPr txBox="1">
            <a:spLocks/>
          </p:cNvSpPr>
          <p:nvPr/>
        </p:nvSpPr>
        <p:spPr>
          <a:xfrm>
            <a:off x="381000" y="1600200"/>
            <a:ext cx="4187952" cy="4495800"/>
          </a:xfrm>
          <a:prstGeom prst="rect">
            <a:avLst/>
          </a:prstGeom>
        </p:spPr>
        <p:txBody>
          <a:bodyPr vert="horz">
            <a:normAutofit/>
          </a:bodyPr>
          <a:lst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a:lstStyle>
          <a:p>
            <a:endParaRPr lang="en-US" dirty="0" smtClean="0"/>
          </a:p>
        </p:txBody>
      </p:sp>
      <p:cxnSp>
        <p:nvCxnSpPr>
          <p:cNvPr id="6" name="Straight Connector 5"/>
          <p:cNvCxnSpPr/>
          <p:nvPr/>
        </p:nvCxnSpPr>
        <p:spPr>
          <a:xfrm>
            <a:off x="6561038" y="4532812"/>
            <a:ext cx="0" cy="990600"/>
          </a:xfrm>
          <a:prstGeom prst="line">
            <a:avLst/>
          </a:prstGeom>
          <a:ln w="38100">
            <a:solidFill>
              <a:srgbClr val="FF0000"/>
            </a:solidFill>
            <a:headEnd type="arrow" w="med" len="med"/>
            <a:tailEnd type="none" w="med" len="med"/>
          </a:ln>
        </p:spPr>
        <p:style>
          <a:lnRef idx="2">
            <a:schemeClr val="dk1"/>
          </a:lnRef>
          <a:fillRef idx="0">
            <a:schemeClr val="dk1"/>
          </a:fillRef>
          <a:effectRef idx="1">
            <a:schemeClr val="dk1"/>
          </a:effectRef>
          <a:fontRef idx="minor">
            <a:schemeClr val="tx1"/>
          </a:fontRef>
        </p:style>
      </p:cxnSp>
      <p:sp>
        <p:nvSpPr>
          <p:cNvPr id="7" name="TextBox 6"/>
          <p:cNvSpPr txBox="1"/>
          <p:nvPr/>
        </p:nvSpPr>
        <p:spPr>
          <a:xfrm>
            <a:off x="6401671" y="5562600"/>
            <a:ext cx="296962" cy="369332"/>
          </a:xfrm>
          <a:prstGeom prst="rect">
            <a:avLst/>
          </a:prstGeom>
          <a:noFill/>
        </p:spPr>
        <p:txBody>
          <a:bodyPr wrap="square" rtlCol="0">
            <a:spAutoFit/>
          </a:bodyPr>
          <a:lstStyle/>
          <a:p>
            <a:r>
              <a:rPr lang="en-US" dirty="0" smtClean="0">
                <a:solidFill>
                  <a:srgbClr val="FF0000"/>
                </a:solidFill>
              </a:rPr>
              <a:t>x</a:t>
            </a:r>
            <a:endParaRPr lang="en-US" dirty="0">
              <a:solidFill>
                <a:srgbClr val="FF0000"/>
              </a:solidFill>
            </a:endParaRPr>
          </a:p>
        </p:txBody>
      </p:sp>
      <p:cxnSp>
        <p:nvCxnSpPr>
          <p:cNvPr id="8" name="Straight Connector 7"/>
          <p:cNvCxnSpPr/>
          <p:nvPr/>
        </p:nvCxnSpPr>
        <p:spPr>
          <a:xfrm flipV="1">
            <a:off x="7596270" y="3124200"/>
            <a:ext cx="557130" cy="9492"/>
          </a:xfrm>
          <a:prstGeom prst="line">
            <a:avLst/>
          </a:prstGeom>
          <a:ln w="38100">
            <a:solidFill>
              <a:srgbClr val="FF0000"/>
            </a:solidFill>
            <a:headEnd type="arrow" w="med" len="med"/>
            <a:tailEnd type="none" w="med" len="med"/>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8233083" y="2949026"/>
            <a:ext cx="296962" cy="369332"/>
          </a:xfrm>
          <a:prstGeom prst="rect">
            <a:avLst/>
          </a:prstGeom>
          <a:noFill/>
        </p:spPr>
        <p:txBody>
          <a:bodyPr wrap="square" rtlCol="0">
            <a:spAutoFit/>
          </a:bodyPr>
          <a:lstStyle/>
          <a:p>
            <a:r>
              <a:rPr lang="en-US" dirty="0" smtClean="0">
                <a:solidFill>
                  <a:srgbClr val="FF0000"/>
                </a:solidFill>
              </a:rPr>
              <a:t>y</a:t>
            </a:r>
            <a:endParaRPr lang="en-US" dirty="0">
              <a:solidFill>
                <a:srgbClr val="FF0000"/>
              </a:solidFill>
            </a:endParaRPr>
          </a:p>
        </p:txBody>
      </p:sp>
      <p:cxnSp>
        <p:nvCxnSpPr>
          <p:cNvPr id="12" name="Straight Connector 11"/>
          <p:cNvCxnSpPr/>
          <p:nvPr/>
        </p:nvCxnSpPr>
        <p:spPr>
          <a:xfrm>
            <a:off x="6121799" y="3133692"/>
            <a:ext cx="0" cy="1285908"/>
          </a:xfrm>
          <a:prstGeom prst="line">
            <a:avLst/>
          </a:prstGeom>
          <a:ln w="38100">
            <a:solidFill>
              <a:srgbClr val="FF0000"/>
            </a:solidFill>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14" name="TextBox 13"/>
          <p:cNvSpPr txBox="1"/>
          <p:nvPr/>
        </p:nvSpPr>
        <p:spPr>
          <a:xfrm>
            <a:off x="5789785" y="3639094"/>
            <a:ext cx="296962" cy="369332"/>
          </a:xfrm>
          <a:prstGeom prst="rect">
            <a:avLst/>
          </a:prstGeom>
          <a:noFill/>
        </p:spPr>
        <p:txBody>
          <a:bodyPr wrap="square" rtlCol="0">
            <a:spAutoFit/>
          </a:bodyPr>
          <a:lstStyle/>
          <a:p>
            <a:r>
              <a:rPr lang="en-US" dirty="0" smtClean="0">
                <a:solidFill>
                  <a:srgbClr val="FF0000"/>
                </a:solidFill>
              </a:rPr>
              <a:t>h</a:t>
            </a:r>
            <a:endParaRPr lang="en-US" dirty="0">
              <a:solidFill>
                <a:srgbClr val="FF0000"/>
              </a:solidFill>
            </a:endParaRPr>
          </a:p>
        </p:txBody>
      </p:sp>
      <p:cxnSp>
        <p:nvCxnSpPr>
          <p:cNvPr id="15" name="Straight Connector 14"/>
          <p:cNvCxnSpPr/>
          <p:nvPr/>
        </p:nvCxnSpPr>
        <p:spPr>
          <a:xfrm flipH="1" flipV="1">
            <a:off x="6698633" y="2667000"/>
            <a:ext cx="609600" cy="9492"/>
          </a:xfrm>
          <a:prstGeom prst="line">
            <a:avLst/>
          </a:prstGeom>
          <a:ln w="38100">
            <a:solidFill>
              <a:srgbClr val="FF0000"/>
            </a:solidFill>
            <a:headEnd type="triangle" w="med" len="med"/>
            <a:tailEnd type="triangle" w="med" len="med"/>
          </a:ln>
        </p:spPr>
        <p:style>
          <a:lnRef idx="2">
            <a:schemeClr val="dk1"/>
          </a:lnRef>
          <a:fillRef idx="0">
            <a:schemeClr val="dk1"/>
          </a:fillRef>
          <a:effectRef idx="1">
            <a:schemeClr val="dk1"/>
          </a:effectRef>
          <a:fontRef idx="minor">
            <a:schemeClr val="tx1"/>
          </a:fontRef>
        </p:style>
      </p:cxnSp>
      <p:sp>
        <p:nvSpPr>
          <p:cNvPr id="17" name="TextBox 16"/>
          <p:cNvSpPr txBox="1"/>
          <p:nvPr/>
        </p:nvSpPr>
        <p:spPr>
          <a:xfrm>
            <a:off x="6854952" y="2297668"/>
            <a:ext cx="296962" cy="369332"/>
          </a:xfrm>
          <a:prstGeom prst="rect">
            <a:avLst/>
          </a:prstGeom>
          <a:noFill/>
        </p:spPr>
        <p:txBody>
          <a:bodyPr wrap="square" rtlCol="0">
            <a:spAutoFit/>
          </a:bodyPr>
          <a:lstStyle/>
          <a:p>
            <a:r>
              <a:rPr lang="en-US" dirty="0">
                <a:solidFill>
                  <a:srgbClr val="FF0000"/>
                </a:solidFill>
              </a:rPr>
              <a:t>w</a:t>
            </a:r>
          </a:p>
        </p:txBody>
      </p:sp>
    </p:spTree>
    <p:extLst>
      <p:ext uri="{BB962C8B-B14F-4D97-AF65-F5344CB8AC3E}">
        <p14:creationId xmlns:p14="http://schemas.microsoft.com/office/powerpoint/2010/main" val="6126023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Searching for Red Victim</a:t>
            </a:r>
            <a:endParaRPr lang="en-US" dirty="0"/>
          </a:p>
        </p:txBody>
      </p:sp>
      <p:pic>
        <p:nvPicPr>
          <p:cNvPr id="5" name="Content Placeholder 4"/>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304800" y="2209800"/>
            <a:ext cx="3962400" cy="2971800"/>
          </a:xfr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3648" y="2201091"/>
            <a:ext cx="3962400" cy="2971800"/>
          </a:xfrm>
          <a:prstGeom prst="rect">
            <a:avLst/>
          </a:prstGeom>
        </p:spPr>
      </p:pic>
      <p:cxnSp>
        <p:nvCxnSpPr>
          <p:cNvPr id="8" name="Straight Connector 7"/>
          <p:cNvCxnSpPr/>
          <p:nvPr/>
        </p:nvCxnSpPr>
        <p:spPr>
          <a:xfrm>
            <a:off x="7239000" y="4495800"/>
            <a:ext cx="0" cy="990600"/>
          </a:xfrm>
          <a:prstGeom prst="line">
            <a:avLst/>
          </a:prstGeom>
          <a:ln w="38100">
            <a:solidFill>
              <a:srgbClr val="FF0000"/>
            </a:solidFill>
            <a:headEnd type="arrow" w="med" len="med"/>
            <a:tailEnd type="none" w="med" len="med"/>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6776139" y="5492931"/>
            <a:ext cx="1219200" cy="369332"/>
          </a:xfrm>
          <a:prstGeom prst="rect">
            <a:avLst/>
          </a:prstGeom>
          <a:noFill/>
        </p:spPr>
        <p:txBody>
          <a:bodyPr wrap="square" rtlCol="0">
            <a:spAutoFit/>
          </a:bodyPr>
          <a:lstStyle/>
          <a:p>
            <a:r>
              <a:rPr lang="en-US" dirty="0">
                <a:solidFill>
                  <a:srgbClr val="FF0000"/>
                </a:solidFill>
              </a:rPr>
              <a:t>X+(W/2)</a:t>
            </a:r>
          </a:p>
        </p:txBody>
      </p:sp>
    </p:spTree>
    <p:extLst>
      <p:ext uri="{BB962C8B-B14F-4D97-AF65-F5344CB8AC3E}">
        <p14:creationId xmlns:p14="http://schemas.microsoft.com/office/powerpoint/2010/main" val="19939775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Searching for Yellow Victim</a:t>
            </a:r>
            <a:endParaRPr lang="en-US" dirty="0"/>
          </a:p>
        </p:txBody>
      </p:sp>
      <p:pic>
        <p:nvPicPr>
          <p:cNvPr id="4" name="Content Placeholder 3"/>
          <p:cNvPicPr>
            <a:picLocks noGrp="1" noChangeAspect="1"/>
          </p:cNvPicPr>
          <p:nvPr>
            <p:ph sz="quarter" idx="1"/>
          </p:nvPr>
        </p:nvPicPr>
        <p:blipFill>
          <a:blip r:embed="rId3">
            <a:extLst>
              <a:ext uri="{28A0092B-C50C-407E-A947-70E740481C1C}">
                <a14:useLocalDpi xmlns:a14="http://schemas.microsoft.com/office/drawing/2010/main" val="0"/>
              </a:ext>
            </a:extLst>
          </a:blip>
          <a:stretch>
            <a:fillRect/>
          </a:stretch>
        </p:blipFill>
        <p:spPr>
          <a:xfrm>
            <a:off x="304800" y="2133600"/>
            <a:ext cx="3962400" cy="2971800"/>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6231" y="2133600"/>
            <a:ext cx="3962400" cy="2971800"/>
          </a:xfrm>
          <a:prstGeom prst="rect">
            <a:avLst/>
          </a:prstGeom>
        </p:spPr>
      </p:pic>
      <p:cxnSp>
        <p:nvCxnSpPr>
          <p:cNvPr id="8" name="Straight Connector 7"/>
          <p:cNvCxnSpPr/>
          <p:nvPr/>
        </p:nvCxnSpPr>
        <p:spPr>
          <a:xfrm>
            <a:off x="6019800" y="4419600"/>
            <a:ext cx="0" cy="990600"/>
          </a:xfrm>
          <a:prstGeom prst="line">
            <a:avLst/>
          </a:prstGeom>
          <a:ln w="38100">
            <a:solidFill>
              <a:srgbClr val="FF0000"/>
            </a:solidFill>
            <a:headEnd type="arrow" w="med" len="med"/>
            <a:tailEnd type="none" w="med" len="med"/>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5513397" y="5486400"/>
            <a:ext cx="1219200" cy="369332"/>
          </a:xfrm>
          <a:prstGeom prst="rect">
            <a:avLst/>
          </a:prstGeom>
          <a:noFill/>
        </p:spPr>
        <p:txBody>
          <a:bodyPr wrap="square" rtlCol="0">
            <a:spAutoFit/>
          </a:bodyPr>
          <a:lstStyle/>
          <a:p>
            <a:r>
              <a:rPr lang="en-US" dirty="0">
                <a:solidFill>
                  <a:srgbClr val="FF0000"/>
                </a:solidFill>
              </a:rPr>
              <a:t>X+(W/2)</a:t>
            </a:r>
          </a:p>
        </p:txBody>
      </p:sp>
    </p:spTree>
    <p:extLst>
      <p:ext uri="{BB962C8B-B14F-4D97-AF65-F5344CB8AC3E}">
        <p14:creationId xmlns:p14="http://schemas.microsoft.com/office/powerpoint/2010/main" val="12982057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Challenges – Background Subtraction</a:t>
            </a:r>
            <a:endParaRPr lang="en-US" dirty="0"/>
          </a:p>
        </p:txBody>
      </p:sp>
      <p:sp>
        <p:nvSpPr>
          <p:cNvPr id="3" name="Content Placeholder 2"/>
          <p:cNvSpPr>
            <a:spLocks noGrp="1"/>
          </p:cNvSpPr>
          <p:nvPr>
            <p:ph sz="quarter" idx="1"/>
          </p:nvPr>
        </p:nvSpPr>
        <p:spPr/>
        <p:txBody>
          <a:bodyPr>
            <a:normAutofit lnSpcReduction="10000"/>
          </a:bodyPr>
          <a:lstStyle/>
          <a:p>
            <a:r>
              <a:rPr lang="en-US" dirty="0" smtClean="0"/>
              <a:t>HSV (Hue, Saturation, Value)</a:t>
            </a:r>
          </a:p>
          <a:p>
            <a:r>
              <a:rPr lang="en-US" dirty="0" smtClean="0"/>
              <a:t>More intuitive</a:t>
            </a:r>
          </a:p>
          <a:p>
            <a:r>
              <a:rPr lang="en-US" dirty="0" smtClean="0"/>
              <a:t>Auto White Balance</a:t>
            </a:r>
            <a:endParaRPr lang="en-US" dirty="0"/>
          </a:p>
          <a:p>
            <a:endParaRPr lang="en-US" dirty="0" smtClean="0"/>
          </a:p>
          <a:p>
            <a:pPr marL="0" indent="0">
              <a:buNone/>
            </a:pPr>
            <a:r>
              <a:rPr lang="en-US" dirty="0" err="1"/>
              <a:t>redLower</a:t>
            </a:r>
            <a:r>
              <a:rPr lang="en-US" dirty="0"/>
              <a:t> = </a:t>
            </a:r>
            <a:r>
              <a:rPr lang="en-US" dirty="0" err="1"/>
              <a:t>np.array</a:t>
            </a:r>
            <a:r>
              <a:rPr lang="en-US" dirty="0"/>
              <a:t>([</a:t>
            </a:r>
            <a:r>
              <a:rPr lang="en-US" dirty="0" smtClean="0"/>
              <a:t>0,50,50</a:t>
            </a:r>
            <a:r>
              <a:rPr lang="en-US" dirty="0"/>
              <a:t>]) </a:t>
            </a:r>
          </a:p>
          <a:p>
            <a:pPr marL="0" indent="0">
              <a:buNone/>
            </a:pPr>
            <a:r>
              <a:rPr lang="en-US" dirty="0" err="1"/>
              <a:t>redUpper</a:t>
            </a:r>
            <a:r>
              <a:rPr lang="en-US" dirty="0"/>
              <a:t> = </a:t>
            </a:r>
            <a:r>
              <a:rPr lang="en-US" dirty="0" err="1" smtClean="0"/>
              <a:t>np.array</a:t>
            </a:r>
            <a:r>
              <a:rPr lang="en-US" dirty="0" smtClean="0"/>
              <a:t>([15,245,255</a:t>
            </a:r>
            <a:r>
              <a:rPr lang="en-US" dirty="0"/>
              <a:t>])</a:t>
            </a:r>
          </a:p>
          <a:p>
            <a:endParaRPr lang="en-US" dirty="0"/>
          </a:p>
          <a:p>
            <a:pPr marL="0" indent="0">
              <a:buNone/>
            </a:pPr>
            <a:r>
              <a:rPr lang="en-US" dirty="0" err="1"/>
              <a:t>yellowLower</a:t>
            </a:r>
            <a:r>
              <a:rPr lang="en-US" dirty="0"/>
              <a:t> = </a:t>
            </a:r>
            <a:r>
              <a:rPr lang="en-US" dirty="0" err="1"/>
              <a:t>np.array</a:t>
            </a:r>
            <a:r>
              <a:rPr lang="en-US" dirty="0"/>
              <a:t>([20,200,100])</a:t>
            </a:r>
          </a:p>
          <a:p>
            <a:pPr marL="0" indent="0">
              <a:buNone/>
            </a:pPr>
            <a:r>
              <a:rPr lang="en-US" dirty="0" err="1"/>
              <a:t>yellowUpper</a:t>
            </a:r>
            <a:r>
              <a:rPr lang="en-US" dirty="0"/>
              <a:t> = </a:t>
            </a:r>
            <a:r>
              <a:rPr lang="en-US" dirty="0" err="1"/>
              <a:t>np.array</a:t>
            </a:r>
            <a:r>
              <a:rPr lang="en-US" dirty="0"/>
              <a:t>([42,255,245]) </a:t>
            </a:r>
          </a:p>
        </p:txBody>
      </p:sp>
    </p:spTree>
    <p:extLst>
      <p:ext uri="{BB962C8B-B14F-4D97-AF65-F5344CB8AC3E}">
        <p14:creationId xmlns:p14="http://schemas.microsoft.com/office/powerpoint/2010/main" val="33819318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381000" y="2133600"/>
            <a:ext cx="3962401" cy="2971800"/>
          </a:xfrm>
        </p:spPr>
      </p:pic>
      <p:sp>
        <p:nvSpPr>
          <p:cNvPr id="6" name="Title 1"/>
          <p:cNvSpPr>
            <a:spLocks noGrp="1"/>
          </p:cNvSpPr>
          <p:nvPr>
            <p:ph type="title"/>
          </p:nvPr>
        </p:nvSpPr>
        <p:spPr/>
        <p:txBody>
          <a:bodyPr/>
          <a:lstStyle/>
          <a:p>
            <a:r>
              <a:rPr lang="en-US" dirty="0" smtClean="0"/>
              <a:t>Challenges – Objects Not on Track</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9348" y="2133600"/>
            <a:ext cx="3962400" cy="2971800"/>
          </a:xfrm>
          <a:prstGeom prst="rect">
            <a:avLst/>
          </a:prstGeom>
        </p:spPr>
      </p:pic>
      <p:sp>
        <p:nvSpPr>
          <p:cNvPr id="9" name="Content Placeholder 2"/>
          <p:cNvSpPr txBox="1">
            <a:spLocks/>
          </p:cNvSpPr>
          <p:nvPr/>
        </p:nvSpPr>
        <p:spPr>
          <a:xfrm>
            <a:off x="612648" y="5486400"/>
            <a:ext cx="8153400" cy="762000"/>
          </a:xfrm>
          <a:prstGeom prst="rect">
            <a:avLst/>
          </a:prstGeom>
        </p:spPr>
        <p:txBody>
          <a:bodyPr vert="horz">
            <a:normAutofit fontScale="77500" lnSpcReduction="20000"/>
          </a:bodyPr>
          <a:lst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a:lstStyle>
          <a:p>
            <a:r>
              <a:rPr lang="en-US" dirty="0" err="1"/>
              <a:t>camera.resolution</a:t>
            </a:r>
            <a:r>
              <a:rPr lang="en-US" dirty="0"/>
              <a:t> = (640, 480)</a:t>
            </a:r>
          </a:p>
          <a:p>
            <a:r>
              <a:rPr lang="en-US" dirty="0" smtClean="0"/>
              <a:t>Y &lt; 300</a:t>
            </a:r>
            <a:endParaRPr lang="en-US" dirty="0"/>
          </a:p>
        </p:txBody>
      </p:sp>
    </p:spTree>
    <p:extLst>
      <p:ext uri="{BB962C8B-B14F-4D97-AF65-F5344CB8AC3E}">
        <p14:creationId xmlns:p14="http://schemas.microsoft.com/office/powerpoint/2010/main" val="4219784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Calibri" pitchFamily="34" charset="0"/>
              </a:rPr>
              <a:t>Who We Are ? – The Team Meltdown</a:t>
            </a:r>
            <a:endParaRPr lang="en-US" dirty="0">
              <a:latin typeface="Calibri" pitchFamily="34" charset="0"/>
            </a:endParaRPr>
          </a:p>
        </p:txBody>
      </p:sp>
      <p:sp>
        <p:nvSpPr>
          <p:cNvPr id="3" name="Content Placeholder 2"/>
          <p:cNvSpPr>
            <a:spLocks noGrp="1"/>
          </p:cNvSpPr>
          <p:nvPr>
            <p:ph sz="quarter" idx="1"/>
          </p:nvPr>
        </p:nvSpPr>
        <p:spPr/>
        <p:txBody>
          <a:bodyPr/>
          <a:lstStyle/>
          <a:p>
            <a:r>
              <a:rPr lang="en-US" dirty="0" err="1" smtClean="0">
                <a:latin typeface="Calibri" pitchFamily="34" charset="0"/>
              </a:rPr>
              <a:t>Mansi</a:t>
            </a:r>
            <a:r>
              <a:rPr lang="en-US" dirty="0" smtClean="0">
                <a:latin typeface="Calibri" pitchFamily="34" charset="0"/>
              </a:rPr>
              <a:t> Shah 		[Electrical/Power]</a:t>
            </a:r>
          </a:p>
          <a:p>
            <a:r>
              <a:rPr lang="en-US" dirty="0" smtClean="0">
                <a:latin typeface="Calibri" pitchFamily="34" charset="0"/>
              </a:rPr>
              <a:t>Taylor Morrissey           [Mechanical]</a:t>
            </a:r>
          </a:p>
          <a:p>
            <a:r>
              <a:rPr lang="en-US" dirty="0" err="1" smtClean="0">
                <a:latin typeface="Calibri" pitchFamily="34" charset="0"/>
              </a:rPr>
              <a:t>Shayan</a:t>
            </a:r>
            <a:r>
              <a:rPr lang="en-US" dirty="0" smtClean="0">
                <a:latin typeface="Calibri" pitchFamily="34" charset="0"/>
              </a:rPr>
              <a:t> </a:t>
            </a:r>
            <a:r>
              <a:rPr lang="en-US" dirty="0" err="1" smtClean="0">
                <a:latin typeface="Calibri" pitchFamily="34" charset="0"/>
              </a:rPr>
              <a:t>Bani</a:t>
            </a:r>
            <a:r>
              <a:rPr lang="en-US" dirty="0" smtClean="0">
                <a:latin typeface="Calibri" pitchFamily="34" charset="0"/>
              </a:rPr>
              <a:t> </a:t>
            </a:r>
            <a:r>
              <a:rPr lang="en-US" dirty="0" err="1" smtClean="0">
                <a:latin typeface="Calibri" pitchFamily="34" charset="0"/>
              </a:rPr>
              <a:t>Ardalan</a:t>
            </a:r>
            <a:r>
              <a:rPr lang="en-US" dirty="0" smtClean="0">
                <a:latin typeface="Calibri" pitchFamily="34" charset="0"/>
              </a:rPr>
              <a:t>	[Sensors/Navigation]</a:t>
            </a:r>
          </a:p>
          <a:p>
            <a:r>
              <a:rPr lang="en-US" dirty="0" smtClean="0">
                <a:latin typeface="Calibri" pitchFamily="34" charset="0"/>
              </a:rPr>
              <a:t>Jacob </a:t>
            </a:r>
            <a:r>
              <a:rPr lang="en-US" dirty="0" err="1" smtClean="0">
                <a:latin typeface="Calibri" pitchFamily="34" charset="0"/>
              </a:rPr>
              <a:t>Nebgen</a:t>
            </a:r>
            <a:r>
              <a:rPr lang="en-US" dirty="0" smtClean="0">
                <a:latin typeface="Calibri" pitchFamily="34" charset="0"/>
              </a:rPr>
              <a:t> 		[Embedded/Control]</a:t>
            </a:r>
          </a:p>
          <a:p>
            <a:r>
              <a:rPr lang="en-US" dirty="0" smtClean="0">
                <a:latin typeface="Calibri" pitchFamily="34" charset="0"/>
              </a:rPr>
              <a:t>Collin MacDonald         [Programming]</a:t>
            </a:r>
            <a:endParaRPr lang="en-US" dirty="0">
              <a:latin typeface="Calibri" pitchFamily="34"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Improved Design?</a:t>
            </a:r>
            <a:endParaRPr lang="en-US" dirty="0"/>
          </a:p>
        </p:txBody>
      </p:sp>
      <p:sp>
        <p:nvSpPr>
          <p:cNvPr id="3" name="Content Placeholder 2"/>
          <p:cNvSpPr>
            <a:spLocks noGrp="1"/>
          </p:cNvSpPr>
          <p:nvPr>
            <p:ph sz="quarter" idx="1"/>
          </p:nvPr>
        </p:nvSpPr>
        <p:spPr/>
        <p:txBody>
          <a:bodyPr>
            <a:normAutofit fontScale="92500" lnSpcReduction="10000"/>
          </a:bodyPr>
          <a:lstStyle/>
          <a:p>
            <a:r>
              <a:rPr lang="en-US" dirty="0" smtClean="0"/>
              <a:t>Exception handling</a:t>
            </a:r>
          </a:p>
          <a:p>
            <a:pPr lvl="1"/>
            <a:r>
              <a:rPr lang="en-US" dirty="0" smtClean="0"/>
              <a:t>Improve reliability</a:t>
            </a:r>
          </a:p>
          <a:p>
            <a:pPr lvl="1"/>
            <a:r>
              <a:rPr lang="en-US" dirty="0" smtClean="0"/>
              <a:t>Check if victim has been picked up</a:t>
            </a:r>
          </a:p>
          <a:p>
            <a:pPr lvl="1"/>
            <a:r>
              <a:rPr lang="en-US" dirty="0" smtClean="0"/>
              <a:t>Check sensor values more often</a:t>
            </a:r>
          </a:p>
          <a:p>
            <a:r>
              <a:rPr lang="en-US" dirty="0" smtClean="0"/>
              <a:t>Obstacle detection </a:t>
            </a:r>
          </a:p>
          <a:p>
            <a:pPr lvl="1"/>
            <a:r>
              <a:rPr lang="en-US" dirty="0" smtClean="0"/>
              <a:t>Improve speed</a:t>
            </a:r>
          </a:p>
          <a:p>
            <a:pPr lvl="1"/>
            <a:r>
              <a:rPr lang="en-US" dirty="0" smtClean="0"/>
              <a:t>Concept is already in place</a:t>
            </a:r>
          </a:p>
          <a:p>
            <a:r>
              <a:rPr lang="en-US" dirty="0" smtClean="0"/>
              <a:t>Utilized </a:t>
            </a:r>
            <a:r>
              <a:rPr lang="en-US" dirty="0" err="1" smtClean="0"/>
              <a:t>OpenCV</a:t>
            </a:r>
            <a:r>
              <a:rPr lang="en-US" dirty="0" smtClean="0"/>
              <a:t> more heavily for navigation</a:t>
            </a:r>
          </a:p>
          <a:p>
            <a:pPr lvl="1"/>
            <a:r>
              <a:rPr lang="en-US" dirty="0" smtClean="0"/>
              <a:t>Improve reliability</a:t>
            </a:r>
          </a:p>
          <a:p>
            <a:pPr lvl="1"/>
            <a:r>
              <a:rPr lang="en-US" dirty="0" smtClean="0"/>
              <a:t>Add another camera? </a:t>
            </a:r>
          </a:p>
        </p:txBody>
      </p:sp>
    </p:spTree>
    <p:extLst>
      <p:ext uri="{BB962C8B-B14F-4D97-AF65-F5344CB8AC3E}">
        <p14:creationId xmlns:p14="http://schemas.microsoft.com/office/powerpoint/2010/main" val="23897473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Behavioral Overview</a:t>
            </a:r>
            <a:endParaRPr lang="en-US" dirty="0"/>
          </a:p>
        </p:txBody>
      </p:sp>
      <p:pic>
        <p:nvPicPr>
          <p:cNvPr id="4" name="Content Placeholder 3"/>
          <p:cNvPicPr>
            <a:picLocks noGrp="1" noChangeAspect="1"/>
          </p:cNvPicPr>
          <p:nvPr>
            <p:ph sz="quarter" idx="1"/>
          </p:nvPr>
        </p:nvPicPr>
        <p:blipFill>
          <a:blip r:embed="rId3" cstate="print">
            <a:extLst>
              <a:ext uri="{28A0092B-C50C-407E-A947-70E740481C1C}">
                <a14:useLocalDpi xmlns:a14="http://schemas.microsoft.com/office/drawing/2010/main" val="0"/>
              </a:ext>
            </a:extLst>
          </a:blip>
          <a:stretch>
            <a:fillRect/>
          </a:stretch>
        </p:blipFill>
        <p:spPr>
          <a:xfrm>
            <a:off x="2133600" y="1600200"/>
            <a:ext cx="5472054" cy="4953000"/>
          </a:xfrm>
        </p:spPr>
      </p:pic>
      <p:sp>
        <p:nvSpPr>
          <p:cNvPr id="5" name="Oval 4"/>
          <p:cNvSpPr/>
          <p:nvPr/>
        </p:nvSpPr>
        <p:spPr>
          <a:xfrm>
            <a:off x="2667000" y="5791200"/>
            <a:ext cx="457200" cy="457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276600" y="5105400"/>
            <a:ext cx="457200" cy="457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343400" y="3848100"/>
            <a:ext cx="457200" cy="457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3349548" y="5149334"/>
            <a:ext cx="311304" cy="369332"/>
          </a:xfrm>
          <a:prstGeom prst="rect">
            <a:avLst/>
          </a:prstGeom>
          <a:noFill/>
        </p:spPr>
        <p:txBody>
          <a:bodyPr wrap="none" rtlCol="0">
            <a:spAutoFit/>
          </a:bodyPr>
          <a:lstStyle/>
          <a:p>
            <a:r>
              <a:rPr lang="en-US" dirty="0" smtClean="0">
                <a:solidFill>
                  <a:srgbClr val="FF0000"/>
                </a:solidFill>
              </a:rPr>
              <a:t>1</a:t>
            </a:r>
            <a:endParaRPr lang="en-US" dirty="0">
              <a:solidFill>
                <a:srgbClr val="FF0000"/>
              </a:solidFill>
            </a:endParaRPr>
          </a:p>
        </p:txBody>
      </p:sp>
      <p:sp>
        <p:nvSpPr>
          <p:cNvPr id="9" name="TextBox 8"/>
          <p:cNvSpPr txBox="1"/>
          <p:nvPr/>
        </p:nvSpPr>
        <p:spPr>
          <a:xfrm>
            <a:off x="4416348" y="3884886"/>
            <a:ext cx="311304" cy="369332"/>
          </a:xfrm>
          <a:prstGeom prst="rect">
            <a:avLst/>
          </a:prstGeom>
          <a:noFill/>
        </p:spPr>
        <p:txBody>
          <a:bodyPr wrap="none" rtlCol="0">
            <a:spAutoFit/>
          </a:bodyPr>
          <a:lstStyle/>
          <a:p>
            <a:r>
              <a:rPr lang="en-US" dirty="0">
                <a:solidFill>
                  <a:srgbClr val="FF0000"/>
                </a:solidFill>
              </a:rPr>
              <a:t>2</a:t>
            </a:r>
          </a:p>
        </p:txBody>
      </p:sp>
    </p:spTree>
    <p:extLst>
      <p:ext uri="{BB962C8B-B14F-4D97-AF65-F5344CB8AC3E}">
        <p14:creationId xmlns:p14="http://schemas.microsoft.com/office/powerpoint/2010/main" val="20899372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Projected Cost</a:t>
            </a:r>
            <a:endParaRPr lang="en-US" dirty="0"/>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3402234869"/>
              </p:ext>
            </p:extLst>
          </p:nvPr>
        </p:nvGraphicFramePr>
        <p:xfrm>
          <a:off x="1219200" y="1981200"/>
          <a:ext cx="6115053" cy="2966720"/>
        </p:xfrm>
        <a:graphic>
          <a:graphicData uri="http://schemas.openxmlformats.org/drawingml/2006/table">
            <a:tbl>
              <a:tblPr firstRow="1" bandRow="1">
                <a:tableStyleId>{0660B408-B3CF-4A94-85FC-2B1E0A45F4A2}</a:tableStyleId>
              </a:tblPr>
              <a:tblGrid>
                <a:gridCol w="609600">
                  <a:extLst>
                    <a:ext uri="{9D8B030D-6E8A-4147-A177-3AD203B41FA5}">
                      <a16:colId xmlns:a16="http://schemas.microsoft.com/office/drawing/2014/main" xmlns="" val="20000"/>
                    </a:ext>
                  </a:extLst>
                </a:gridCol>
                <a:gridCol w="3467102">
                  <a:extLst>
                    <a:ext uri="{9D8B030D-6E8A-4147-A177-3AD203B41FA5}">
                      <a16:colId xmlns:a16="http://schemas.microsoft.com/office/drawing/2014/main" xmlns="" val="20001"/>
                    </a:ext>
                  </a:extLst>
                </a:gridCol>
                <a:gridCol w="2038351">
                  <a:extLst>
                    <a:ext uri="{9D8B030D-6E8A-4147-A177-3AD203B41FA5}">
                      <a16:colId xmlns:a16="http://schemas.microsoft.com/office/drawing/2014/main" xmlns="" val="20002"/>
                    </a:ext>
                  </a:extLst>
                </a:gridCol>
              </a:tblGrid>
              <a:tr h="370840">
                <a:tc>
                  <a:txBody>
                    <a:bodyPr/>
                    <a:lstStyle/>
                    <a:p>
                      <a:pPr algn="ctr"/>
                      <a:r>
                        <a:rPr lang="en-US" sz="1400" dirty="0" smtClean="0">
                          <a:latin typeface="Calibri" pitchFamily="34" charset="0"/>
                        </a:rPr>
                        <a:t>Sr.</a:t>
                      </a:r>
                      <a:r>
                        <a:rPr lang="en-US" sz="1400" baseline="0" dirty="0" smtClean="0">
                          <a:latin typeface="Calibri" pitchFamily="34" charset="0"/>
                        </a:rPr>
                        <a:t> </a:t>
                      </a:r>
                      <a:endParaRPr lang="en-US" sz="1400" dirty="0">
                        <a:latin typeface="Calibri" pitchFamily="34" charset="0"/>
                      </a:endParaRPr>
                    </a:p>
                  </a:txBody>
                  <a:tcPr marL="95923" marR="95923"/>
                </a:tc>
                <a:tc>
                  <a:txBody>
                    <a:bodyPr/>
                    <a:lstStyle/>
                    <a:p>
                      <a:pPr algn="l"/>
                      <a:r>
                        <a:rPr lang="en-US" sz="1400" dirty="0" smtClean="0">
                          <a:latin typeface="Calibri" pitchFamily="34" charset="0"/>
                        </a:rPr>
                        <a:t>Item</a:t>
                      </a:r>
                      <a:endParaRPr lang="en-US" sz="1400" dirty="0">
                        <a:latin typeface="Calibri" pitchFamily="34" charset="0"/>
                      </a:endParaRPr>
                    </a:p>
                  </a:txBody>
                  <a:tcPr marL="95923" marR="95923"/>
                </a:tc>
                <a:tc>
                  <a:txBody>
                    <a:bodyPr/>
                    <a:lstStyle/>
                    <a:p>
                      <a:pPr algn="l"/>
                      <a:r>
                        <a:rPr lang="en-US" sz="1400" dirty="0" smtClean="0">
                          <a:latin typeface="Calibri" pitchFamily="34" charset="0"/>
                        </a:rPr>
                        <a:t>Cost</a:t>
                      </a:r>
                      <a:endParaRPr lang="en-US" sz="1400" dirty="0">
                        <a:latin typeface="Calibri" pitchFamily="34" charset="0"/>
                      </a:endParaRPr>
                    </a:p>
                  </a:txBody>
                  <a:tcPr marL="95923" marR="95923"/>
                </a:tc>
                <a:extLst>
                  <a:ext uri="{0D108BD9-81ED-4DB2-BD59-A6C34878D82A}">
                    <a16:rowId xmlns:a16="http://schemas.microsoft.com/office/drawing/2014/main" xmlns="" val="10000"/>
                  </a:ext>
                </a:extLst>
              </a:tr>
              <a:tr h="370840">
                <a:tc>
                  <a:txBody>
                    <a:bodyPr/>
                    <a:lstStyle/>
                    <a:p>
                      <a:pPr algn="ctr"/>
                      <a:r>
                        <a:rPr lang="en-US" sz="1400" dirty="0" smtClean="0">
                          <a:latin typeface="Calibri" pitchFamily="34" charset="0"/>
                        </a:rPr>
                        <a:t>1</a:t>
                      </a:r>
                      <a:endParaRPr lang="en-US" sz="1400" dirty="0">
                        <a:latin typeface="Calibri" pitchFamily="34" charset="0"/>
                      </a:endParaRPr>
                    </a:p>
                  </a:txBody>
                  <a:tcPr marL="95923" marR="95923"/>
                </a:tc>
                <a:tc>
                  <a:txBody>
                    <a:bodyPr/>
                    <a:lstStyle/>
                    <a:p>
                      <a:pPr algn="l"/>
                      <a:r>
                        <a:rPr lang="en-US" sz="1400" dirty="0" smtClean="0">
                          <a:latin typeface="Calibri" pitchFamily="34" charset="0"/>
                        </a:rPr>
                        <a:t>Chassis</a:t>
                      </a:r>
                      <a:endParaRPr lang="en-US" sz="1400" dirty="0">
                        <a:latin typeface="Calibri" pitchFamily="34" charset="0"/>
                      </a:endParaRPr>
                    </a:p>
                  </a:txBody>
                  <a:tcPr marL="95923" marR="95923"/>
                </a:tc>
                <a:tc>
                  <a:txBody>
                    <a:bodyPr/>
                    <a:lstStyle/>
                    <a:p>
                      <a:pPr algn="l"/>
                      <a:r>
                        <a:rPr lang="en-US" sz="1400" dirty="0" smtClean="0">
                          <a:latin typeface="Calibri" pitchFamily="34" charset="0"/>
                        </a:rPr>
                        <a:t>$100</a:t>
                      </a:r>
                      <a:endParaRPr lang="en-US" sz="1400" dirty="0">
                        <a:latin typeface="Calibri" pitchFamily="34" charset="0"/>
                      </a:endParaRPr>
                    </a:p>
                  </a:txBody>
                  <a:tcPr marL="95923" marR="95923"/>
                </a:tc>
                <a:extLst>
                  <a:ext uri="{0D108BD9-81ED-4DB2-BD59-A6C34878D82A}">
                    <a16:rowId xmlns:a16="http://schemas.microsoft.com/office/drawing/2014/main" xmlns="" val="10001"/>
                  </a:ext>
                </a:extLst>
              </a:tr>
              <a:tr h="370840">
                <a:tc>
                  <a:txBody>
                    <a:bodyPr/>
                    <a:lstStyle/>
                    <a:p>
                      <a:pPr algn="ctr"/>
                      <a:r>
                        <a:rPr lang="en-US" sz="1400" dirty="0" smtClean="0">
                          <a:latin typeface="Calibri" pitchFamily="34" charset="0"/>
                        </a:rPr>
                        <a:t>2</a:t>
                      </a:r>
                      <a:endParaRPr lang="en-US" sz="1400" dirty="0">
                        <a:latin typeface="Calibri" pitchFamily="34" charset="0"/>
                      </a:endParaRPr>
                    </a:p>
                  </a:txBody>
                  <a:tcPr marL="95923" marR="95923"/>
                </a:tc>
                <a:tc>
                  <a:txBody>
                    <a:bodyPr/>
                    <a:lstStyle/>
                    <a:p>
                      <a:pPr algn="l"/>
                      <a:r>
                        <a:rPr lang="en-US" sz="1400" dirty="0" smtClean="0">
                          <a:latin typeface="Calibri" pitchFamily="34" charset="0"/>
                        </a:rPr>
                        <a:t>Gripper</a:t>
                      </a:r>
                      <a:endParaRPr lang="en-US" sz="1400" dirty="0">
                        <a:latin typeface="Calibri" pitchFamily="34" charset="0"/>
                      </a:endParaRPr>
                    </a:p>
                  </a:txBody>
                  <a:tcPr marL="95923" marR="95923"/>
                </a:tc>
                <a:tc>
                  <a:txBody>
                    <a:bodyPr/>
                    <a:lstStyle/>
                    <a:p>
                      <a:pPr algn="l"/>
                      <a:r>
                        <a:rPr lang="en-US" sz="1400" dirty="0" smtClean="0">
                          <a:latin typeface="Calibri" pitchFamily="34" charset="0"/>
                        </a:rPr>
                        <a:t>$75</a:t>
                      </a:r>
                      <a:endParaRPr lang="en-US" sz="1400" dirty="0">
                        <a:latin typeface="Calibri" pitchFamily="34" charset="0"/>
                      </a:endParaRPr>
                    </a:p>
                  </a:txBody>
                  <a:tcPr marL="95923" marR="95923"/>
                </a:tc>
                <a:extLst>
                  <a:ext uri="{0D108BD9-81ED-4DB2-BD59-A6C34878D82A}">
                    <a16:rowId xmlns:a16="http://schemas.microsoft.com/office/drawing/2014/main" xmlns="" val="10002"/>
                  </a:ext>
                </a:extLst>
              </a:tr>
              <a:tr h="370840">
                <a:tc>
                  <a:txBody>
                    <a:bodyPr/>
                    <a:lstStyle/>
                    <a:p>
                      <a:pPr algn="ctr"/>
                      <a:r>
                        <a:rPr lang="en-US" sz="1400" dirty="0" smtClean="0">
                          <a:latin typeface="Calibri" pitchFamily="34" charset="0"/>
                        </a:rPr>
                        <a:t>3</a:t>
                      </a:r>
                      <a:endParaRPr lang="en-US" sz="1400" dirty="0">
                        <a:latin typeface="Calibri" pitchFamily="34" charset="0"/>
                      </a:endParaRPr>
                    </a:p>
                  </a:txBody>
                  <a:tcPr marL="95923" marR="95923"/>
                </a:tc>
                <a:tc>
                  <a:txBody>
                    <a:bodyPr/>
                    <a:lstStyle/>
                    <a:p>
                      <a:pPr algn="l"/>
                      <a:r>
                        <a:rPr lang="en-US" sz="1400" dirty="0" smtClean="0">
                          <a:latin typeface="Calibri" pitchFamily="34" charset="0"/>
                        </a:rPr>
                        <a:t>Sensors</a:t>
                      </a:r>
                      <a:endParaRPr lang="en-US" sz="1400" dirty="0">
                        <a:latin typeface="Calibri" pitchFamily="34" charset="0"/>
                      </a:endParaRPr>
                    </a:p>
                  </a:txBody>
                  <a:tcPr marL="95923" marR="95923"/>
                </a:tc>
                <a:tc>
                  <a:txBody>
                    <a:bodyPr/>
                    <a:lstStyle/>
                    <a:p>
                      <a:pPr algn="l"/>
                      <a:r>
                        <a:rPr lang="en-US" sz="1400" dirty="0" smtClean="0">
                          <a:latin typeface="Calibri" pitchFamily="34" charset="0"/>
                        </a:rPr>
                        <a:t>$25</a:t>
                      </a:r>
                    </a:p>
                  </a:txBody>
                  <a:tcPr marL="95923" marR="95923"/>
                </a:tc>
                <a:extLst>
                  <a:ext uri="{0D108BD9-81ED-4DB2-BD59-A6C34878D82A}">
                    <a16:rowId xmlns:a16="http://schemas.microsoft.com/office/drawing/2014/main" xmlns="" val="10003"/>
                  </a:ext>
                </a:extLst>
              </a:tr>
              <a:tr h="370840">
                <a:tc>
                  <a:txBody>
                    <a:bodyPr/>
                    <a:lstStyle/>
                    <a:p>
                      <a:pPr algn="ctr"/>
                      <a:r>
                        <a:rPr lang="en-US" sz="1400" dirty="0" smtClean="0">
                          <a:latin typeface="Calibri" pitchFamily="34" charset="0"/>
                        </a:rPr>
                        <a:t>4</a:t>
                      </a:r>
                      <a:endParaRPr lang="en-US" sz="1400" dirty="0">
                        <a:latin typeface="Calibri" pitchFamily="34" charset="0"/>
                      </a:endParaRPr>
                    </a:p>
                  </a:txBody>
                  <a:tcPr marL="95923" marR="95923"/>
                </a:tc>
                <a:tc>
                  <a:txBody>
                    <a:bodyPr/>
                    <a:lstStyle/>
                    <a:p>
                      <a:pPr algn="l"/>
                      <a:r>
                        <a:rPr lang="en-US" sz="1400" dirty="0" smtClean="0">
                          <a:latin typeface="Calibri" pitchFamily="34" charset="0"/>
                        </a:rPr>
                        <a:t>Control Boards</a:t>
                      </a:r>
                      <a:endParaRPr lang="en-US" sz="1400" dirty="0">
                        <a:latin typeface="Calibri" pitchFamily="34" charset="0"/>
                      </a:endParaRPr>
                    </a:p>
                  </a:txBody>
                  <a:tcPr marL="95923" marR="95923"/>
                </a:tc>
                <a:tc>
                  <a:txBody>
                    <a:bodyPr/>
                    <a:lstStyle/>
                    <a:p>
                      <a:pPr algn="l"/>
                      <a:r>
                        <a:rPr lang="en-US" sz="1400" dirty="0" smtClean="0">
                          <a:latin typeface="Calibri" pitchFamily="34" charset="0"/>
                        </a:rPr>
                        <a:t>$50</a:t>
                      </a:r>
                    </a:p>
                  </a:txBody>
                  <a:tcPr marL="95923" marR="95923"/>
                </a:tc>
                <a:extLst>
                  <a:ext uri="{0D108BD9-81ED-4DB2-BD59-A6C34878D82A}">
                    <a16:rowId xmlns:a16="http://schemas.microsoft.com/office/drawing/2014/main" xmlns="" val="10004"/>
                  </a:ext>
                </a:extLst>
              </a:tr>
              <a:tr h="370840">
                <a:tc>
                  <a:txBody>
                    <a:bodyPr/>
                    <a:lstStyle/>
                    <a:p>
                      <a:pPr algn="ctr"/>
                      <a:r>
                        <a:rPr lang="en-US" sz="1400" dirty="0" smtClean="0">
                          <a:latin typeface="Calibri" pitchFamily="34" charset="0"/>
                        </a:rPr>
                        <a:t>5</a:t>
                      </a:r>
                      <a:endParaRPr lang="en-US" sz="1400" dirty="0">
                        <a:latin typeface="Calibri" pitchFamily="34" charset="0"/>
                      </a:endParaRPr>
                    </a:p>
                  </a:txBody>
                  <a:tcPr marL="95923" marR="95923"/>
                </a:tc>
                <a:tc>
                  <a:txBody>
                    <a:bodyPr/>
                    <a:lstStyle/>
                    <a:p>
                      <a:pPr algn="l"/>
                      <a:r>
                        <a:rPr lang="en-US" sz="1400" dirty="0" smtClean="0">
                          <a:latin typeface="Calibri" pitchFamily="34" charset="0"/>
                        </a:rPr>
                        <a:t>Track Construction</a:t>
                      </a:r>
                      <a:endParaRPr lang="en-US" sz="1400" dirty="0">
                        <a:latin typeface="Calibri" pitchFamily="34" charset="0"/>
                      </a:endParaRPr>
                    </a:p>
                  </a:txBody>
                  <a:tcPr marL="95923" marR="95923"/>
                </a:tc>
                <a:tc>
                  <a:txBody>
                    <a:bodyPr/>
                    <a:lstStyle/>
                    <a:p>
                      <a:pPr algn="l"/>
                      <a:r>
                        <a:rPr lang="en-US" sz="1400" dirty="0" smtClean="0">
                          <a:latin typeface="Calibri" pitchFamily="34" charset="0"/>
                        </a:rPr>
                        <a:t>$50</a:t>
                      </a:r>
                    </a:p>
                  </a:txBody>
                  <a:tcPr marL="95923" marR="95923"/>
                </a:tc>
                <a:extLst>
                  <a:ext uri="{0D108BD9-81ED-4DB2-BD59-A6C34878D82A}">
                    <a16:rowId xmlns:a16="http://schemas.microsoft.com/office/drawing/2014/main" xmlns="" val="10005"/>
                  </a:ext>
                </a:extLst>
              </a:tr>
              <a:tr h="370840">
                <a:tc>
                  <a:txBody>
                    <a:bodyPr/>
                    <a:lstStyle/>
                    <a:p>
                      <a:pPr algn="ctr"/>
                      <a:r>
                        <a:rPr lang="en-US" sz="1400" dirty="0" smtClean="0">
                          <a:latin typeface="Calibri" pitchFamily="34" charset="0"/>
                        </a:rPr>
                        <a:t>6</a:t>
                      </a:r>
                      <a:endParaRPr lang="en-US" sz="1400" dirty="0">
                        <a:latin typeface="Calibri" pitchFamily="34" charset="0"/>
                      </a:endParaRPr>
                    </a:p>
                  </a:txBody>
                  <a:tcPr marL="95923" marR="95923"/>
                </a:tc>
                <a:tc>
                  <a:txBody>
                    <a:bodyPr/>
                    <a:lstStyle/>
                    <a:p>
                      <a:pPr algn="l"/>
                      <a:r>
                        <a:rPr lang="en-US" sz="1400" dirty="0" smtClean="0">
                          <a:latin typeface="Calibri" pitchFamily="34" charset="0"/>
                        </a:rPr>
                        <a:t>Batteries</a:t>
                      </a:r>
                      <a:endParaRPr lang="en-US" sz="1400" dirty="0">
                        <a:latin typeface="Calibri" pitchFamily="34" charset="0"/>
                      </a:endParaRPr>
                    </a:p>
                  </a:txBody>
                  <a:tcPr marL="95923" marR="95923"/>
                </a:tc>
                <a:tc>
                  <a:txBody>
                    <a:bodyPr/>
                    <a:lstStyle/>
                    <a:p>
                      <a:pPr algn="l"/>
                      <a:r>
                        <a:rPr lang="en-US" sz="1400" dirty="0" smtClean="0">
                          <a:latin typeface="Calibri" pitchFamily="34" charset="0"/>
                        </a:rPr>
                        <a:t>$20</a:t>
                      </a:r>
                    </a:p>
                  </a:txBody>
                  <a:tcPr marL="95923" marR="95923"/>
                </a:tc>
              </a:tr>
              <a:tr h="370840">
                <a:tc>
                  <a:txBody>
                    <a:bodyPr/>
                    <a:lstStyle/>
                    <a:p>
                      <a:pPr algn="ctr"/>
                      <a:endParaRPr lang="en-US" sz="1400" dirty="0">
                        <a:latin typeface="Calibri" pitchFamily="34" charset="0"/>
                      </a:endParaRPr>
                    </a:p>
                  </a:txBody>
                  <a:tcPr marL="95923" marR="95923"/>
                </a:tc>
                <a:tc>
                  <a:txBody>
                    <a:bodyPr/>
                    <a:lstStyle/>
                    <a:p>
                      <a:pPr algn="ctr"/>
                      <a:r>
                        <a:rPr lang="en-US" sz="1400" dirty="0" smtClean="0">
                          <a:latin typeface="Calibri" pitchFamily="34" charset="0"/>
                        </a:rPr>
                        <a:t>Projected Total</a:t>
                      </a:r>
                      <a:endParaRPr lang="en-US" sz="1400" dirty="0">
                        <a:latin typeface="Calibri" pitchFamily="34" charset="0"/>
                      </a:endParaRPr>
                    </a:p>
                  </a:txBody>
                  <a:tcPr marL="95923" marR="95923"/>
                </a:tc>
                <a:tc>
                  <a:txBody>
                    <a:bodyPr/>
                    <a:lstStyle/>
                    <a:p>
                      <a:pPr algn="ctr"/>
                      <a:r>
                        <a:rPr lang="en-US" sz="1400" dirty="0" smtClean="0">
                          <a:latin typeface="Calibri" pitchFamily="34" charset="0"/>
                        </a:rPr>
                        <a:t>$320</a:t>
                      </a:r>
                    </a:p>
                  </a:txBody>
                  <a:tcPr marL="95923" marR="95923"/>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316632480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 Itemized Cost</a:t>
            </a:r>
            <a:endParaRPr lang="en-US" dirty="0"/>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3163631883"/>
              </p:ext>
            </p:extLst>
          </p:nvPr>
        </p:nvGraphicFramePr>
        <p:xfrm>
          <a:off x="1219200" y="1981200"/>
          <a:ext cx="6115053" cy="4602480"/>
        </p:xfrm>
        <a:graphic>
          <a:graphicData uri="http://schemas.openxmlformats.org/drawingml/2006/table">
            <a:tbl>
              <a:tblPr firstRow="1" bandRow="1">
                <a:tableStyleId>{0660B408-B3CF-4A94-85FC-2B1E0A45F4A2}</a:tableStyleId>
              </a:tblPr>
              <a:tblGrid>
                <a:gridCol w="609600">
                  <a:extLst>
                    <a:ext uri="{9D8B030D-6E8A-4147-A177-3AD203B41FA5}">
                      <a16:colId xmlns:a16="http://schemas.microsoft.com/office/drawing/2014/main" xmlns="" val="20000"/>
                    </a:ext>
                  </a:extLst>
                </a:gridCol>
                <a:gridCol w="3467102">
                  <a:extLst>
                    <a:ext uri="{9D8B030D-6E8A-4147-A177-3AD203B41FA5}">
                      <a16:colId xmlns:a16="http://schemas.microsoft.com/office/drawing/2014/main" xmlns="" val="20001"/>
                    </a:ext>
                  </a:extLst>
                </a:gridCol>
                <a:gridCol w="2038351">
                  <a:extLst>
                    <a:ext uri="{9D8B030D-6E8A-4147-A177-3AD203B41FA5}">
                      <a16:colId xmlns:a16="http://schemas.microsoft.com/office/drawing/2014/main" xmlns="" val="20002"/>
                    </a:ext>
                  </a:extLst>
                </a:gridCol>
              </a:tblGrid>
              <a:tr h="370840">
                <a:tc>
                  <a:txBody>
                    <a:bodyPr/>
                    <a:lstStyle/>
                    <a:p>
                      <a:pPr algn="ctr"/>
                      <a:r>
                        <a:rPr lang="en-US" sz="1400" dirty="0" smtClean="0">
                          <a:latin typeface="Calibri" pitchFamily="34" charset="0"/>
                        </a:rPr>
                        <a:t>Sr.</a:t>
                      </a:r>
                      <a:r>
                        <a:rPr lang="en-US" sz="1400" baseline="0" dirty="0" smtClean="0">
                          <a:latin typeface="Calibri" pitchFamily="34" charset="0"/>
                        </a:rPr>
                        <a:t> </a:t>
                      </a:r>
                      <a:endParaRPr lang="en-US" sz="1400" dirty="0">
                        <a:latin typeface="Calibri" pitchFamily="34" charset="0"/>
                      </a:endParaRPr>
                    </a:p>
                  </a:txBody>
                  <a:tcPr marL="95923" marR="95923"/>
                </a:tc>
                <a:tc>
                  <a:txBody>
                    <a:bodyPr/>
                    <a:lstStyle/>
                    <a:p>
                      <a:pPr algn="l"/>
                      <a:r>
                        <a:rPr lang="en-US" sz="1400" dirty="0" smtClean="0">
                          <a:latin typeface="Calibri" pitchFamily="34" charset="0"/>
                        </a:rPr>
                        <a:t>Item</a:t>
                      </a:r>
                      <a:endParaRPr lang="en-US" sz="1400" dirty="0">
                        <a:latin typeface="Calibri" pitchFamily="34" charset="0"/>
                      </a:endParaRPr>
                    </a:p>
                  </a:txBody>
                  <a:tcPr marL="95923" marR="95923"/>
                </a:tc>
                <a:tc>
                  <a:txBody>
                    <a:bodyPr/>
                    <a:lstStyle/>
                    <a:p>
                      <a:pPr algn="l"/>
                      <a:r>
                        <a:rPr lang="en-US" sz="1400" dirty="0" smtClean="0">
                          <a:latin typeface="Calibri" pitchFamily="34" charset="0"/>
                        </a:rPr>
                        <a:t>Cost</a:t>
                      </a:r>
                      <a:endParaRPr lang="en-US" sz="1400" dirty="0">
                        <a:latin typeface="Calibri" pitchFamily="34" charset="0"/>
                      </a:endParaRPr>
                    </a:p>
                  </a:txBody>
                  <a:tcPr marL="95923" marR="95923"/>
                </a:tc>
                <a:extLst>
                  <a:ext uri="{0D108BD9-81ED-4DB2-BD59-A6C34878D82A}">
                    <a16:rowId xmlns:a16="http://schemas.microsoft.com/office/drawing/2014/main" xmlns="" val="10000"/>
                  </a:ext>
                </a:extLst>
              </a:tr>
              <a:tr h="370840">
                <a:tc>
                  <a:txBody>
                    <a:bodyPr/>
                    <a:lstStyle/>
                    <a:p>
                      <a:pPr algn="ctr"/>
                      <a:r>
                        <a:rPr lang="en-US" sz="1400" dirty="0" smtClean="0">
                          <a:latin typeface="Calibri" pitchFamily="34" charset="0"/>
                        </a:rPr>
                        <a:t>1</a:t>
                      </a:r>
                      <a:endParaRPr lang="en-US" sz="1400" dirty="0">
                        <a:latin typeface="Calibri" pitchFamily="34" charset="0"/>
                      </a:endParaRPr>
                    </a:p>
                  </a:txBody>
                  <a:tcPr marL="95923" marR="95923"/>
                </a:tc>
                <a:tc>
                  <a:txBody>
                    <a:bodyPr/>
                    <a:lstStyle/>
                    <a:p>
                      <a:pPr algn="l"/>
                      <a:r>
                        <a:rPr lang="en-US" sz="1400" dirty="0" smtClean="0">
                          <a:latin typeface="Calibri" pitchFamily="34" charset="0"/>
                        </a:rPr>
                        <a:t>Chassis</a:t>
                      </a:r>
                      <a:endParaRPr lang="en-US" sz="1400" dirty="0">
                        <a:latin typeface="Calibri" pitchFamily="34" charset="0"/>
                      </a:endParaRPr>
                    </a:p>
                  </a:txBody>
                  <a:tcPr marL="95923" marR="95923"/>
                </a:tc>
                <a:tc>
                  <a:txBody>
                    <a:bodyPr/>
                    <a:lstStyle/>
                    <a:p>
                      <a:pPr algn="l"/>
                      <a:r>
                        <a:rPr lang="en-US" sz="1400" dirty="0" smtClean="0">
                          <a:latin typeface="Calibri" pitchFamily="34" charset="0"/>
                        </a:rPr>
                        <a:t>$75</a:t>
                      </a:r>
                      <a:endParaRPr lang="en-US" sz="1400" dirty="0">
                        <a:latin typeface="Calibri" pitchFamily="34" charset="0"/>
                      </a:endParaRPr>
                    </a:p>
                  </a:txBody>
                  <a:tcPr marL="95923" marR="95923"/>
                </a:tc>
                <a:extLst>
                  <a:ext uri="{0D108BD9-81ED-4DB2-BD59-A6C34878D82A}">
                    <a16:rowId xmlns:a16="http://schemas.microsoft.com/office/drawing/2014/main" xmlns="" val="10001"/>
                  </a:ext>
                </a:extLst>
              </a:tr>
              <a:tr h="370840">
                <a:tc>
                  <a:txBody>
                    <a:bodyPr/>
                    <a:lstStyle/>
                    <a:p>
                      <a:pPr algn="ctr"/>
                      <a:r>
                        <a:rPr lang="en-US" sz="1400" dirty="0" smtClean="0">
                          <a:latin typeface="Calibri" pitchFamily="34" charset="0"/>
                        </a:rPr>
                        <a:t>2</a:t>
                      </a:r>
                      <a:endParaRPr lang="en-US" sz="1400" dirty="0">
                        <a:latin typeface="Calibri" pitchFamily="34" charset="0"/>
                      </a:endParaRPr>
                    </a:p>
                  </a:txBody>
                  <a:tcPr marL="95923" marR="95923"/>
                </a:tc>
                <a:tc>
                  <a:txBody>
                    <a:bodyPr/>
                    <a:lstStyle/>
                    <a:p>
                      <a:pPr algn="l"/>
                      <a:r>
                        <a:rPr lang="en-US" sz="1400" dirty="0" smtClean="0">
                          <a:latin typeface="Calibri" pitchFamily="34" charset="0"/>
                        </a:rPr>
                        <a:t>Gripper</a:t>
                      </a:r>
                      <a:endParaRPr lang="en-US" sz="1400" dirty="0">
                        <a:latin typeface="Calibri" pitchFamily="34" charset="0"/>
                      </a:endParaRPr>
                    </a:p>
                  </a:txBody>
                  <a:tcPr marL="95923" marR="95923"/>
                </a:tc>
                <a:tc>
                  <a:txBody>
                    <a:bodyPr/>
                    <a:lstStyle/>
                    <a:p>
                      <a:pPr algn="l"/>
                      <a:r>
                        <a:rPr lang="en-US" sz="1400" dirty="0" smtClean="0">
                          <a:latin typeface="Calibri" pitchFamily="34" charset="0"/>
                        </a:rPr>
                        <a:t>$55</a:t>
                      </a:r>
                      <a:endParaRPr lang="en-US" sz="1400" dirty="0">
                        <a:latin typeface="Calibri" pitchFamily="34" charset="0"/>
                      </a:endParaRPr>
                    </a:p>
                  </a:txBody>
                  <a:tcPr marL="95923" marR="95923"/>
                </a:tc>
                <a:extLst>
                  <a:ext uri="{0D108BD9-81ED-4DB2-BD59-A6C34878D82A}">
                    <a16:rowId xmlns:a16="http://schemas.microsoft.com/office/drawing/2014/main" xmlns="" val="10002"/>
                  </a:ext>
                </a:extLst>
              </a:tr>
              <a:tr h="370840">
                <a:tc>
                  <a:txBody>
                    <a:bodyPr/>
                    <a:lstStyle/>
                    <a:p>
                      <a:pPr algn="ctr"/>
                      <a:r>
                        <a:rPr lang="en-US" sz="1400" dirty="0" smtClean="0">
                          <a:latin typeface="Calibri" pitchFamily="34" charset="0"/>
                        </a:rPr>
                        <a:t>3</a:t>
                      </a:r>
                      <a:endParaRPr lang="en-US" sz="1400" dirty="0">
                        <a:latin typeface="Calibri" pitchFamily="34" charset="0"/>
                      </a:endParaRPr>
                    </a:p>
                  </a:txBody>
                  <a:tcPr marL="95923" marR="95923"/>
                </a:tc>
                <a:tc>
                  <a:txBody>
                    <a:bodyPr/>
                    <a:lstStyle/>
                    <a:p>
                      <a:pPr algn="l"/>
                      <a:r>
                        <a:rPr kumimoji="0" lang="en-US" sz="1400" b="0" i="0" u="none" strike="noStrike" kern="1200" cap="none" spc="0" normalizeH="0" baseline="0" noProof="0" dirty="0" smtClean="0">
                          <a:ln>
                            <a:noFill/>
                          </a:ln>
                          <a:solidFill>
                            <a:schemeClr val="tx1"/>
                          </a:solidFill>
                          <a:effectLst/>
                          <a:uLnTx/>
                          <a:uFillTx/>
                          <a:latin typeface="Calibri" panose="020F0502020204030204" pitchFamily="34" charset="0"/>
                          <a:ea typeface="+mn-ea"/>
                          <a:cs typeface="+mn-cs"/>
                        </a:rPr>
                        <a:t>HC-SR04 </a:t>
                      </a:r>
                      <a:r>
                        <a:rPr lang="en-US" sz="1400" dirty="0" smtClean="0">
                          <a:latin typeface="Calibri" pitchFamily="34" charset="0"/>
                        </a:rPr>
                        <a:t>Sensors</a:t>
                      </a:r>
                      <a:endParaRPr lang="en-US" sz="1400" dirty="0">
                        <a:latin typeface="Calibri" pitchFamily="34" charset="0"/>
                      </a:endParaRPr>
                    </a:p>
                  </a:txBody>
                  <a:tcPr marL="95923" marR="95923"/>
                </a:tc>
                <a:tc>
                  <a:txBody>
                    <a:bodyPr/>
                    <a:lstStyle/>
                    <a:p>
                      <a:pPr algn="l"/>
                      <a:r>
                        <a:rPr lang="en-US" sz="1400" dirty="0" smtClean="0">
                          <a:latin typeface="Calibri" pitchFamily="34" charset="0"/>
                        </a:rPr>
                        <a:t>$6</a:t>
                      </a:r>
                    </a:p>
                  </a:txBody>
                  <a:tcPr marL="95923" marR="95923"/>
                </a:tc>
                <a:extLst>
                  <a:ext uri="{0D108BD9-81ED-4DB2-BD59-A6C34878D82A}">
                    <a16:rowId xmlns:a16="http://schemas.microsoft.com/office/drawing/2014/main" xmlns="" val="10003"/>
                  </a:ext>
                </a:extLst>
              </a:tr>
              <a:tr h="370840">
                <a:tc>
                  <a:txBody>
                    <a:bodyPr/>
                    <a:lstStyle/>
                    <a:p>
                      <a:pPr algn="ctr"/>
                      <a:r>
                        <a:rPr lang="en-US" sz="1400" dirty="0" smtClean="0">
                          <a:latin typeface="Calibri" pitchFamily="34" charset="0"/>
                        </a:rPr>
                        <a:t>4</a:t>
                      </a:r>
                      <a:endParaRPr lang="en-US" sz="1400" dirty="0">
                        <a:latin typeface="Calibri" pitchFamily="34" charset="0"/>
                      </a:endParaRPr>
                    </a:p>
                  </a:txBody>
                  <a:tcPr marL="95923" marR="95923"/>
                </a:tc>
                <a:tc>
                  <a:txBody>
                    <a:bodyPr/>
                    <a:lstStyle/>
                    <a:p>
                      <a:pPr algn="l"/>
                      <a:r>
                        <a:rPr lang="en-US" sz="1400" dirty="0" smtClean="0">
                          <a:latin typeface="Calibri" pitchFamily="34" charset="0"/>
                        </a:rPr>
                        <a:t>Arduino Motor Shield </a:t>
                      </a:r>
                      <a:endParaRPr lang="en-US" sz="1400" dirty="0">
                        <a:latin typeface="Calibri" pitchFamily="34" charset="0"/>
                      </a:endParaRPr>
                    </a:p>
                  </a:txBody>
                  <a:tcPr marL="95923" marR="95923"/>
                </a:tc>
                <a:tc>
                  <a:txBody>
                    <a:bodyPr/>
                    <a:lstStyle/>
                    <a:p>
                      <a:pPr algn="l"/>
                      <a:r>
                        <a:rPr lang="en-US" sz="1400" dirty="0" smtClean="0">
                          <a:latin typeface="Calibri" pitchFamily="34" charset="0"/>
                        </a:rPr>
                        <a:t>$23</a:t>
                      </a:r>
                    </a:p>
                  </a:txBody>
                  <a:tcPr marL="95923" marR="95923"/>
                </a:tc>
                <a:extLst>
                  <a:ext uri="{0D108BD9-81ED-4DB2-BD59-A6C34878D82A}">
                    <a16:rowId xmlns:a16="http://schemas.microsoft.com/office/drawing/2014/main" xmlns="" val="10004"/>
                  </a:ext>
                </a:extLst>
              </a:tr>
              <a:tr h="370840">
                <a:tc>
                  <a:txBody>
                    <a:bodyPr/>
                    <a:lstStyle/>
                    <a:p>
                      <a:pPr algn="ctr"/>
                      <a:r>
                        <a:rPr lang="en-US" sz="1400" dirty="0" smtClean="0">
                          <a:latin typeface="Calibri" pitchFamily="34" charset="0"/>
                        </a:rPr>
                        <a:t>5</a:t>
                      </a:r>
                      <a:endParaRPr lang="en-US" sz="1400" dirty="0">
                        <a:latin typeface="Calibri" pitchFamily="34" charset="0"/>
                      </a:endParaRPr>
                    </a:p>
                  </a:txBody>
                  <a:tcPr marL="95923" marR="95923"/>
                </a:tc>
                <a:tc>
                  <a:txBody>
                    <a:bodyPr/>
                    <a:lstStyle/>
                    <a:p>
                      <a:pPr algn="l"/>
                      <a:r>
                        <a:rPr lang="en-US" sz="1400" dirty="0" smtClean="0">
                          <a:latin typeface="Calibri" pitchFamily="34" charset="0"/>
                        </a:rPr>
                        <a:t>Raspberry Pi 2</a:t>
                      </a:r>
                      <a:endParaRPr lang="en-US" sz="1400" dirty="0">
                        <a:latin typeface="Calibri" pitchFamily="34" charset="0"/>
                      </a:endParaRPr>
                    </a:p>
                  </a:txBody>
                  <a:tcPr marL="95923" marR="95923"/>
                </a:tc>
                <a:tc>
                  <a:txBody>
                    <a:bodyPr/>
                    <a:lstStyle/>
                    <a:p>
                      <a:pPr algn="l"/>
                      <a:r>
                        <a:rPr lang="en-US" sz="1400" dirty="0" smtClean="0">
                          <a:latin typeface="Calibri" pitchFamily="34" charset="0"/>
                        </a:rPr>
                        <a:t>$35</a:t>
                      </a:r>
                    </a:p>
                  </a:txBody>
                  <a:tcPr marL="95923" marR="95923"/>
                </a:tc>
                <a:extLst>
                  <a:ext uri="{0D108BD9-81ED-4DB2-BD59-A6C34878D82A}">
                    <a16:rowId xmlns:a16="http://schemas.microsoft.com/office/drawing/2014/main" xmlns="" val="10005"/>
                  </a:ext>
                </a:extLst>
              </a:tr>
              <a:tr h="370840">
                <a:tc>
                  <a:txBody>
                    <a:bodyPr/>
                    <a:lstStyle/>
                    <a:p>
                      <a:pPr algn="ctr"/>
                      <a:r>
                        <a:rPr lang="en-US" sz="1400" dirty="0" smtClean="0">
                          <a:latin typeface="Calibri" pitchFamily="34" charset="0"/>
                        </a:rPr>
                        <a:t>6</a:t>
                      </a:r>
                      <a:endParaRPr lang="en-US" sz="1400" dirty="0">
                        <a:latin typeface="Calibri" pitchFamily="34" charset="0"/>
                      </a:endParaRPr>
                    </a:p>
                  </a:txBody>
                  <a:tcPr marL="95923" marR="95923"/>
                </a:tc>
                <a:tc>
                  <a:txBody>
                    <a:bodyPr/>
                    <a:lstStyle/>
                    <a:p>
                      <a:pPr algn="l"/>
                      <a:r>
                        <a:rPr lang="en-US" sz="1400" dirty="0" smtClean="0">
                          <a:latin typeface="Calibri" pitchFamily="34" charset="0"/>
                        </a:rPr>
                        <a:t>Camera Module</a:t>
                      </a:r>
                      <a:endParaRPr lang="en-US" sz="1400" dirty="0">
                        <a:latin typeface="Calibri" pitchFamily="34" charset="0"/>
                      </a:endParaRPr>
                    </a:p>
                  </a:txBody>
                  <a:tcPr marL="95923" marR="95923"/>
                </a:tc>
                <a:tc>
                  <a:txBody>
                    <a:bodyPr/>
                    <a:lstStyle/>
                    <a:p>
                      <a:pPr algn="l"/>
                      <a:r>
                        <a:rPr lang="en-US" sz="1400" dirty="0" smtClean="0">
                          <a:latin typeface="Calibri" pitchFamily="34" charset="0"/>
                        </a:rPr>
                        <a:t>$30</a:t>
                      </a:r>
                    </a:p>
                  </a:txBody>
                  <a:tcPr marL="95923" marR="95923"/>
                </a:tc>
                <a:extLst>
                  <a:ext uri="{0D108BD9-81ED-4DB2-BD59-A6C34878D82A}">
                    <a16:rowId xmlns:a16="http://schemas.microsoft.com/office/drawing/2014/main" xmlns="" val="10006"/>
                  </a:ext>
                </a:extLst>
              </a:tr>
              <a:tr h="375920">
                <a:tc>
                  <a:txBody>
                    <a:bodyPr/>
                    <a:lstStyle/>
                    <a:p>
                      <a:pPr algn="ctr"/>
                      <a:r>
                        <a:rPr lang="en-US" sz="1400" dirty="0" smtClean="0">
                          <a:latin typeface="Calibri" pitchFamily="34" charset="0"/>
                        </a:rPr>
                        <a:t>7</a:t>
                      </a:r>
                      <a:endParaRPr lang="en-US" sz="1400" dirty="0">
                        <a:latin typeface="Calibri" pitchFamily="34" charset="0"/>
                      </a:endParaRPr>
                    </a:p>
                  </a:txBody>
                  <a:tcPr marL="95923" marR="95923"/>
                </a:tc>
                <a:tc>
                  <a:txBody>
                    <a:bodyPr/>
                    <a:lstStyle/>
                    <a:p>
                      <a:pPr algn="l"/>
                      <a:r>
                        <a:rPr lang="en-US" sz="1400" dirty="0" err="1" smtClean="0">
                          <a:latin typeface="Calibri" pitchFamily="34" charset="0"/>
                        </a:rPr>
                        <a:t>Edimax</a:t>
                      </a:r>
                      <a:r>
                        <a:rPr lang="en-US" sz="1400" dirty="0" smtClean="0">
                          <a:latin typeface="Calibri" pitchFamily="34" charset="0"/>
                        </a:rPr>
                        <a:t> Wi-Fi USB Adapter</a:t>
                      </a:r>
                      <a:endParaRPr lang="en-US" sz="1400" dirty="0">
                        <a:latin typeface="Calibri" pitchFamily="34" charset="0"/>
                      </a:endParaRPr>
                    </a:p>
                  </a:txBody>
                  <a:tcPr marL="95923" marR="95923"/>
                </a:tc>
                <a:tc>
                  <a:txBody>
                    <a:bodyPr/>
                    <a:lstStyle/>
                    <a:p>
                      <a:pPr algn="l"/>
                      <a:r>
                        <a:rPr lang="en-US" sz="1400" dirty="0" smtClean="0">
                          <a:latin typeface="Calibri" pitchFamily="34" charset="0"/>
                        </a:rPr>
                        <a:t>$10</a:t>
                      </a:r>
                    </a:p>
                  </a:txBody>
                  <a:tcPr marL="95923" marR="95923"/>
                </a:tc>
                <a:extLst>
                  <a:ext uri="{0D108BD9-81ED-4DB2-BD59-A6C34878D82A}">
                    <a16:rowId xmlns:a16="http://schemas.microsoft.com/office/drawing/2014/main" xmlns="" val="10007"/>
                  </a:ext>
                </a:extLst>
              </a:tr>
              <a:tr h="370840">
                <a:tc>
                  <a:txBody>
                    <a:bodyPr/>
                    <a:lstStyle/>
                    <a:p>
                      <a:pPr algn="ctr"/>
                      <a:r>
                        <a:rPr lang="en-US" sz="1400" dirty="0" smtClean="0">
                          <a:latin typeface="Calibri" pitchFamily="34" charset="0"/>
                        </a:rPr>
                        <a:t>8</a:t>
                      </a:r>
                      <a:endParaRPr lang="en-US" sz="1400" dirty="0">
                        <a:latin typeface="Calibri" pitchFamily="34" charset="0"/>
                      </a:endParaRPr>
                    </a:p>
                  </a:txBody>
                  <a:tcPr marL="95923" marR="95923"/>
                </a:tc>
                <a:tc>
                  <a:txBody>
                    <a:bodyPr/>
                    <a:lstStyle/>
                    <a:p>
                      <a:pPr algn="l"/>
                      <a:r>
                        <a:rPr lang="en-US" sz="1400" dirty="0" smtClean="0">
                          <a:latin typeface="Calibri" pitchFamily="34" charset="0"/>
                        </a:rPr>
                        <a:t>Track Construction</a:t>
                      </a:r>
                      <a:endParaRPr lang="en-US" sz="1400" dirty="0">
                        <a:latin typeface="Calibri" pitchFamily="34" charset="0"/>
                      </a:endParaRPr>
                    </a:p>
                  </a:txBody>
                  <a:tcPr marL="95923" marR="95923"/>
                </a:tc>
                <a:tc>
                  <a:txBody>
                    <a:bodyPr/>
                    <a:lstStyle/>
                    <a:p>
                      <a:pPr algn="l"/>
                      <a:r>
                        <a:rPr lang="en-US" sz="1400" dirty="0" smtClean="0">
                          <a:latin typeface="Calibri" pitchFamily="34" charset="0"/>
                        </a:rPr>
                        <a:t>$44</a:t>
                      </a:r>
                    </a:p>
                    <a:p>
                      <a:pPr algn="l"/>
                      <a:endParaRPr lang="en-US" sz="1400" dirty="0" smtClean="0">
                        <a:latin typeface="Calibri" pitchFamily="34" charset="0"/>
                      </a:endParaRPr>
                    </a:p>
                  </a:txBody>
                  <a:tcPr marL="95923" marR="95923"/>
                </a:tc>
                <a:extLst>
                  <a:ext uri="{0D108BD9-81ED-4DB2-BD59-A6C34878D82A}">
                    <a16:rowId xmlns:a16="http://schemas.microsoft.com/office/drawing/2014/main" xmlns="" val="10008"/>
                  </a:ext>
                </a:extLst>
              </a:tr>
              <a:tr h="370840">
                <a:tc>
                  <a:txBody>
                    <a:bodyPr/>
                    <a:lstStyle/>
                    <a:p>
                      <a:pPr algn="ctr"/>
                      <a:r>
                        <a:rPr lang="en-US" sz="1400" dirty="0" smtClean="0">
                          <a:latin typeface="Calibri" pitchFamily="34" charset="0"/>
                        </a:rPr>
                        <a:t>9</a:t>
                      </a:r>
                      <a:endParaRPr lang="en-US" sz="1400" dirty="0">
                        <a:latin typeface="Calibri" pitchFamily="34" charset="0"/>
                      </a:endParaRPr>
                    </a:p>
                  </a:txBody>
                  <a:tcPr marL="95923" marR="95923"/>
                </a:tc>
                <a:tc>
                  <a:txBody>
                    <a:bodyPr/>
                    <a:lstStyle/>
                    <a:p>
                      <a:pPr algn="l"/>
                      <a:r>
                        <a:rPr lang="en-US" sz="1400" dirty="0" err="1" smtClean="0">
                          <a:latin typeface="Calibri" pitchFamily="34" charset="0"/>
                        </a:rPr>
                        <a:t>Tenergy</a:t>
                      </a:r>
                      <a:r>
                        <a:rPr lang="en-US" sz="1400" baseline="0" dirty="0" smtClean="0">
                          <a:latin typeface="Calibri" pitchFamily="34" charset="0"/>
                        </a:rPr>
                        <a:t>  12v 2000mah </a:t>
                      </a:r>
                      <a:r>
                        <a:rPr lang="en-US" sz="1400" dirty="0" smtClean="0">
                          <a:latin typeface="Calibri" pitchFamily="34" charset="0"/>
                        </a:rPr>
                        <a:t>Battery</a:t>
                      </a:r>
                      <a:endParaRPr lang="en-US" sz="1400" dirty="0">
                        <a:latin typeface="Calibri" pitchFamily="34" charset="0"/>
                      </a:endParaRPr>
                    </a:p>
                  </a:txBody>
                  <a:tcPr marL="95923" marR="95923"/>
                </a:tc>
                <a:tc>
                  <a:txBody>
                    <a:bodyPr/>
                    <a:lstStyle/>
                    <a:p>
                      <a:pPr algn="l"/>
                      <a:r>
                        <a:rPr lang="en-US" sz="1400" dirty="0" smtClean="0">
                          <a:latin typeface="Calibri" pitchFamily="34" charset="0"/>
                        </a:rPr>
                        <a:t>$44</a:t>
                      </a:r>
                    </a:p>
                  </a:txBody>
                  <a:tcPr marL="95923" marR="95923"/>
                </a:tc>
              </a:tr>
              <a:tr h="370840">
                <a:tc>
                  <a:txBody>
                    <a:bodyPr/>
                    <a:lstStyle/>
                    <a:p>
                      <a:pPr algn="ctr"/>
                      <a:r>
                        <a:rPr lang="en-US" sz="1400" dirty="0" smtClean="0">
                          <a:latin typeface="Calibri" pitchFamily="34" charset="0"/>
                        </a:rPr>
                        <a:t>10</a:t>
                      </a:r>
                      <a:endParaRPr lang="en-US" sz="1400" dirty="0">
                        <a:latin typeface="Calibri" pitchFamily="34" charset="0"/>
                      </a:endParaRPr>
                    </a:p>
                  </a:txBody>
                  <a:tcPr marL="95923" marR="95923"/>
                </a:tc>
                <a:tc>
                  <a:txBody>
                    <a:bodyPr/>
                    <a:lstStyle/>
                    <a:p>
                      <a:pPr algn="l"/>
                      <a:r>
                        <a:rPr lang="en-US" sz="1400" dirty="0" smtClean="0">
                          <a:latin typeface="Calibri" pitchFamily="34" charset="0"/>
                        </a:rPr>
                        <a:t>Sealed Lead-Acid 12v</a:t>
                      </a:r>
                      <a:r>
                        <a:rPr lang="en-US" sz="1400" baseline="0" dirty="0" smtClean="0">
                          <a:latin typeface="Calibri" pitchFamily="34" charset="0"/>
                        </a:rPr>
                        <a:t>-5Ah</a:t>
                      </a:r>
                      <a:endParaRPr lang="en-US" sz="1400" dirty="0">
                        <a:latin typeface="Calibri" pitchFamily="34" charset="0"/>
                      </a:endParaRPr>
                    </a:p>
                  </a:txBody>
                  <a:tcPr marL="95923" marR="95923"/>
                </a:tc>
                <a:tc>
                  <a:txBody>
                    <a:bodyPr/>
                    <a:lstStyle/>
                    <a:p>
                      <a:pPr algn="l"/>
                      <a:r>
                        <a:rPr lang="en-US" sz="1400" dirty="0" smtClean="0">
                          <a:latin typeface="Calibri" pitchFamily="34" charset="0"/>
                        </a:rPr>
                        <a:t>$35</a:t>
                      </a:r>
                    </a:p>
                  </a:txBody>
                  <a:tcPr marL="95923" marR="95923"/>
                </a:tc>
              </a:tr>
              <a:tr h="370840">
                <a:tc>
                  <a:txBody>
                    <a:bodyPr/>
                    <a:lstStyle/>
                    <a:p>
                      <a:pPr algn="ctr"/>
                      <a:endParaRPr lang="en-US" sz="1400" dirty="0">
                        <a:latin typeface="Calibri" pitchFamily="34" charset="0"/>
                      </a:endParaRPr>
                    </a:p>
                  </a:txBody>
                  <a:tcPr marL="95923" marR="95923"/>
                </a:tc>
                <a:tc>
                  <a:txBody>
                    <a:bodyPr/>
                    <a:lstStyle/>
                    <a:p>
                      <a:pPr algn="ctr"/>
                      <a:r>
                        <a:rPr lang="en-US" sz="1400" dirty="0" smtClean="0">
                          <a:latin typeface="Calibri" pitchFamily="34" charset="0"/>
                        </a:rPr>
                        <a:t>Total</a:t>
                      </a:r>
                      <a:endParaRPr lang="en-US" sz="1400" dirty="0">
                        <a:latin typeface="Calibri" pitchFamily="34" charset="0"/>
                      </a:endParaRPr>
                    </a:p>
                  </a:txBody>
                  <a:tcPr marL="95923" marR="95923"/>
                </a:tc>
                <a:tc>
                  <a:txBody>
                    <a:bodyPr/>
                    <a:lstStyle/>
                    <a:p>
                      <a:pPr algn="l"/>
                      <a:r>
                        <a:rPr lang="en-US" sz="1400" dirty="0" smtClean="0">
                          <a:latin typeface="Calibri" pitchFamily="34" charset="0"/>
                        </a:rPr>
                        <a:t>$357</a:t>
                      </a:r>
                    </a:p>
                  </a:txBody>
                  <a:tcPr marL="95923" marR="95923"/>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193811960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sz="quarter" idx="1"/>
          </p:nvPr>
        </p:nvSpPr>
        <p:spPr/>
        <p:txBody>
          <a:bodyPr/>
          <a:lstStyle/>
          <a:p>
            <a:r>
              <a:rPr lang="en-US" dirty="0">
                <a:hlinkClick r:id="rId3"/>
              </a:rPr>
              <a:t>https://</a:t>
            </a:r>
            <a:r>
              <a:rPr lang="en-US" dirty="0" smtClean="0">
                <a:hlinkClick r:id="rId3"/>
              </a:rPr>
              <a:t>www.pjrc.com/teensy/teensy31.html</a:t>
            </a:r>
            <a:endParaRPr lang="en-US" dirty="0" smtClean="0"/>
          </a:p>
          <a:p>
            <a:endParaRPr lang="en-US" dirty="0"/>
          </a:p>
        </p:txBody>
      </p:sp>
    </p:spTree>
    <p:extLst>
      <p:ext uri="{BB962C8B-B14F-4D97-AF65-F5344CB8AC3E}">
        <p14:creationId xmlns:p14="http://schemas.microsoft.com/office/powerpoint/2010/main" val="34389806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Calibri" pitchFamily="34" charset="0"/>
              </a:rPr>
              <a:t>Where Did We Start?</a:t>
            </a:r>
            <a:endParaRPr lang="en-US" dirty="0">
              <a:latin typeface="Calibri" pitchFamily="34" charset="0"/>
            </a:endParaRPr>
          </a:p>
        </p:txBody>
      </p:sp>
      <p:sp>
        <p:nvSpPr>
          <p:cNvPr id="3" name="Content Placeholder 2"/>
          <p:cNvSpPr>
            <a:spLocks noGrp="1"/>
          </p:cNvSpPr>
          <p:nvPr>
            <p:ph sz="quarter" idx="1"/>
          </p:nvPr>
        </p:nvSpPr>
        <p:spPr/>
        <p:txBody>
          <a:bodyPr>
            <a:normAutofit fontScale="92500" lnSpcReduction="10000"/>
          </a:bodyPr>
          <a:lstStyle/>
          <a:p>
            <a:pPr>
              <a:buNone/>
            </a:pPr>
            <a:r>
              <a:rPr lang="en-US" dirty="0" smtClean="0">
                <a:latin typeface="Calibri" pitchFamily="34" charset="0"/>
              </a:rPr>
              <a:t>    Good Foundation plays a key role in the success of any engineering project, so we started with finding a good foundation for our robot, the chassis.</a:t>
            </a:r>
          </a:p>
          <a:p>
            <a:pPr>
              <a:buNone/>
            </a:pPr>
            <a:endParaRPr lang="en-US" dirty="0" smtClean="0">
              <a:latin typeface="Calibri" pitchFamily="34" charset="0"/>
            </a:endParaRPr>
          </a:p>
          <a:p>
            <a:pPr>
              <a:buNone/>
            </a:pPr>
            <a:r>
              <a:rPr lang="en-US" u="sng" dirty="0" smtClean="0">
                <a:latin typeface="Calibri" pitchFamily="34" charset="0"/>
              </a:rPr>
              <a:t>Things We Kept In Mind While Searching Chassis :</a:t>
            </a:r>
          </a:p>
          <a:p>
            <a:pPr lvl="2"/>
            <a:r>
              <a:rPr lang="en-US" dirty="0" smtClean="0">
                <a:latin typeface="Calibri" pitchFamily="34" charset="0"/>
              </a:rPr>
              <a:t>Appropriate size to provide required agility to take necessary turns as well as to fit in paths.</a:t>
            </a:r>
          </a:p>
          <a:p>
            <a:pPr lvl="2"/>
            <a:r>
              <a:rPr lang="en-US" dirty="0" smtClean="0">
                <a:latin typeface="Calibri" pitchFamily="34" charset="0"/>
              </a:rPr>
              <a:t>Ability of motors and wheels to allow robot to operate on both paved and non-paved (grass like) surface.</a:t>
            </a:r>
          </a:p>
          <a:p>
            <a:pPr lvl="2"/>
            <a:r>
              <a:rPr lang="en-US" dirty="0" smtClean="0">
                <a:latin typeface="Calibri" pitchFamily="34" charset="0"/>
              </a:rPr>
              <a:t>Enough slots to mount Power supply, sensors, gripper and Micro Processor/controller board.</a:t>
            </a:r>
          </a:p>
          <a:p>
            <a:pPr lvl="2"/>
            <a:r>
              <a:rPr lang="en-US" dirty="0" smtClean="0">
                <a:latin typeface="Calibri" pitchFamily="34" charset="0"/>
              </a:rPr>
              <a:t>And we Landed our choice on…….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smtClean="0">
                <a:latin typeface="Calibri" pitchFamily="34" charset="0"/>
              </a:rPr>
              <a:t> </a:t>
            </a:r>
            <a:br>
              <a:rPr lang="en-US" sz="4000" dirty="0" smtClean="0">
                <a:latin typeface="Calibri" pitchFamily="34" charset="0"/>
              </a:rPr>
            </a:br>
            <a:r>
              <a:rPr lang="en-US" sz="4000" dirty="0" err="1" smtClean="0">
                <a:latin typeface="Calibri" pitchFamily="34" charset="0"/>
              </a:rPr>
              <a:t>DFRobot</a:t>
            </a:r>
            <a:r>
              <a:rPr lang="en-US" sz="4000" dirty="0" smtClean="0">
                <a:latin typeface="Calibri" pitchFamily="34" charset="0"/>
              </a:rPr>
              <a:t> 4WD </a:t>
            </a:r>
            <a:r>
              <a:rPr lang="en-US" sz="4000" dirty="0" err="1" smtClean="0">
                <a:latin typeface="Calibri" pitchFamily="34" charset="0"/>
              </a:rPr>
              <a:t>Arduino</a:t>
            </a:r>
            <a:r>
              <a:rPr lang="en-US" sz="4000" dirty="0" smtClean="0">
                <a:latin typeface="Calibri" pitchFamily="34" charset="0"/>
              </a:rPr>
              <a:t> Mobile Platform</a:t>
            </a:r>
            <a:br>
              <a:rPr lang="en-US" sz="4000" dirty="0" smtClean="0">
                <a:latin typeface="Calibri" pitchFamily="34" charset="0"/>
              </a:rPr>
            </a:br>
            <a:endParaRPr lang="en-US" sz="4000" dirty="0">
              <a:latin typeface="Calibri" pitchFamily="34" charset="0"/>
            </a:endParaRPr>
          </a:p>
        </p:txBody>
      </p:sp>
      <p:pic>
        <p:nvPicPr>
          <p:cNvPr id="4" name="Content Placeholder 3" descr="dfrobot-4wd-arduino-mobile-platform-4_1.png"/>
          <p:cNvPicPr>
            <a:picLocks noGrp="1" noChangeAspect="1"/>
          </p:cNvPicPr>
          <p:nvPr>
            <p:ph sz="quarter" idx="1"/>
          </p:nvPr>
        </p:nvPicPr>
        <p:blipFill>
          <a:blip r:embed="rId3" cstate="print"/>
          <a:stretch>
            <a:fillRect/>
          </a:stretch>
        </p:blipFill>
        <p:spPr>
          <a:xfrm>
            <a:off x="228600" y="1676400"/>
            <a:ext cx="4191000" cy="4191000"/>
          </a:xfrm>
        </p:spPr>
      </p:pic>
      <p:pic>
        <p:nvPicPr>
          <p:cNvPr id="1026" name="Picture 2" descr="C:\Users\kunal\Downloads\dfrobot-4wd-arduino-mobile-platform_2.jpg"/>
          <p:cNvPicPr>
            <a:picLocks noChangeAspect="1" noChangeArrowheads="1"/>
          </p:cNvPicPr>
          <p:nvPr/>
        </p:nvPicPr>
        <p:blipFill>
          <a:blip r:embed="rId4" cstate="print"/>
          <a:srcRect/>
          <a:stretch>
            <a:fillRect/>
          </a:stretch>
        </p:blipFill>
        <p:spPr bwMode="auto">
          <a:xfrm>
            <a:off x="4648200" y="1676400"/>
            <a:ext cx="4191000" cy="4191000"/>
          </a:xfrm>
          <a:prstGeom prst="rect">
            <a:avLst/>
          </a:prstGeom>
          <a:noFill/>
        </p:spPr>
      </p:pic>
      <p:sp>
        <p:nvSpPr>
          <p:cNvPr id="6" name="TextBox 5"/>
          <p:cNvSpPr txBox="1"/>
          <p:nvPr/>
        </p:nvSpPr>
        <p:spPr>
          <a:xfrm>
            <a:off x="457200" y="5932493"/>
            <a:ext cx="8229600" cy="923330"/>
          </a:xfrm>
          <a:prstGeom prst="rect">
            <a:avLst/>
          </a:prstGeom>
          <a:noFill/>
        </p:spPr>
        <p:txBody>
          <a:bodyPr wrap="square" rtlCol="0">
            <a:spAutoFit/>
          </a:bodyPr>
          <a:lstStyle/>
          <a:p>
            <a:pPr>
              <a:buFont typeface="Arial" pitchFamily="34" charset="0"/>
              <a:buChar char="•"/>
            </a:pPr>
            <a:r>
              <a:rPr lang="en-US" dirty="0" smtClean="0"/>
              <a:t> Comes with 4 motors which can operate at its maximum speed on  6V power supply.</a:t>
            </a:r>
          </a:p>
          <a:p>
            <a:pPr>
              <a:buFont typeface="Arial" pitchFamily="34" charset="0"/>
              <a:buChar char="•"/>
            </a:pPr>
            <a:r>
              <a:rPr lang="en-US" dirty="0" smtClean="0"/>
              <a:t> Has front mounting slots for gripper.</a:t>
            </a:r>
          </a:p>
          <a:p>
            <a:pPr>
              <a:buFont typeface="Arial" pitchFamily="34" charset="0"/>
              <a:buChar char="•"/>
            </a:pPr>
            <a:r>
              <a:rPr lang="en-US" dirty="0" smtClean="0"/>
              <a:t> Wheels can work on normal and grass like surface.</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Mechanical/assembly</a:t>
            </a:r>
            <a:endParaRPr lang="en-US" dirty="0"/>
          </a:p>
        </p:txBody>
      </p:sp>
      <p:sp>
        <p:nvSpPr>
          <p:cNvPr id="3" name="Content Placeholder 2"/>
          <p:cNvSpPr>
            <a:spLocks noGrp="1"/>
          </p:cNvSpPr>
          <p:nvPr>
            <p:ph sz="quarter" idx="1"/>
          </p:nvPr>
        </p:nvSpPr>
        <p:spPr/>
        <p:txBody>
          <a:bodyPr>
            <a:normAutofit/>
          </a:bodyPr>
          <a:lstStyle/>
          <a:p>
            <a:pPr marL="0" indent="0">
              <a:buNone/>
            </a:pPr>
            <a:endParaRPr lang="en-US" dirty="0" smtClean="0"/>
          </a:p>
          <a:p>
            <a:r>
              <a:rPr lang="en-US" dirty="0" smtClean="0"/>
              <a:t>Gripper-Popsicle </a:t>
            </a:r>
            <a:r>
              <a:rPr lang="en-US" dirty="0"/>
              <a:t>S</a:t>
            </a:r>
            <a:r>
              <a:rPr lang="en-US" dirty="0" smtClean="0"/>
              <a:t>tick Prototype </a:t>
            </a:r>
          </a:p>
          <a:p>
            <a:r>
              <a:rPr lang="en-US" dirty="0" smtClean="0"/>
              <a:t>Battery Upgrade and Tire Modification</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Gripper</a:t>
            </a:r>
            <a:endParaRPr lang="en-US" dirty="0"/>
          </a:p>
        </p:txBody>
      </p:sp>
      <p:pic>
        <p:nvPicPr>
          <p:cNvPr id="4" name="Content Placeholder 3"/>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rot="10800000">
            <a:off x="1692275" y="1600200"/>
            <a:ext cx="5994400" cy="4495800"/>
          </a:xfrm>
        </p:spPr>
      </p:pic>
    </p:spTree>
    <p:extLst>
      <p:ext uri="{BB962C8B-B14F-4D97-AF65-F5344CB8AC3E}">
        <p14:creationId xmlns:p14="http://schemas.microsoft.com/office/powerpoint/2010/main" val="33053406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Gripper-Popsicle Stick </a:t>
            </a:r>
            <a:r>
              <a:rPr lang="en-US" sz="2800" dirty="0" smtClean="0"/>
              <a:t>Galvanized Basket Prototype </a:t>
            </a:r>
            <a:endParaRPr lang="en-US" sz="2800" dirty="0"/>
          </a:p>
        </p:txBody>
      </p:sp>
      <p:pic>
        <p:nvPicPr>
          <p:cNvPr id="2050" name="Picture 2" descr="http://s3.amazonaws.com/chssweb/article_images/5611/original/popsicleMARQUEE.png?1372797283"/>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bwMode="auto">
          <a:xfrm rot="561069">
            <a:off x="2534443" y="1229789"/>
            <a:ext cx="4035425" cy="187492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rot="4574635">
            <a:off x="5654165" y="4044201"/>
            <a:ext cx="4138908" cy="878189"/>
          </a:xfrm>
          <a:prstGeom prst="rect">
            <a:avLst/>
          </a:prstGeom>
        </p:spPr>
      </p:pic>
      <p:pic>
        <p:nvPicPr>
          <p:cNvPr id="8" name="Picture 7"/>
          <p:cNvPicPr>
            <a:picLocks noChangeAspect="1"/>
          </p:cNvPicPr>
          <p:nvPr/>
        </p:nvPicPr>
        <p:blipFill>
          <a:blip r:embed="rId4"/>
          <a:stretch>
            <a:fillRect/>
          </a:stretch>
        </p:blipFill>
        <p:spPr>
          <a:xfrm>
            <a:off x="3048000" y="3505200"/>
            <a:ext cx="3008313" cy="3067816"/>
          </a:xfrm>
          <a:prstGeom prst="rect">
            <a:avLst/>
          </a:prstGeom>
        </p:spPr>
      </p:pic>
      <p:pic>
        <p:nvPicPr>
          <p:cNvPr id="9" name="Picture 8"/>
          <p:cNvPicPr>
            <a:picLocks noChangeAspect="1"/>
          </p:cNvPicPr>
          <p:nvPr/>
        </p:nvPicPr>
        <p:blipFill>
          <a:blip r:embed="rId5"/>
          <a:stretch>
            <a:fillRect/>
          </a:stretch>
        </p:blipFill>
        <p:spPr>
          <a:xfrm rot="404285">
            <a:off x="612648" y="1981200"/>
            <a:ext cx="1300997" cy="4424533"/>
          </a:xfrm>
          <a:prstGeom prst="rect">
            <a:avLst/>
          </a:prstGeom>
        </p:spPr>
      </p:pic>
    </p:spTree>
    <p:extLst>
      <p:ext uri="{BB962C8B-B14F-4D97-AF65-F5344CB8AC3E}">
        <p14:creationId xmlns:p14="http://schemas.microsoft.com/office/powerpoint/2010/main" val="3547500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Duct Tape on Wheels</a:t>
            </a:r>
            <a:endParaRPr lang="en-US" dirty="0"/>
          </a:p>
        </p:txBody>
      </p:sp>
      <p:pic>
        <p:nvPicPr>
          <p:cNvPr id="6" name="Content Placeholder 5"/>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2286000" y="4034302"/>
            <a:ext cx="4214314" cy="2369368"/>
          </a:xfrm>
        </p:spPr>
      </p:pic>
      <p:pic>
        <p:nvPicPr>
          <p:cNvPr id="10" name="Picture 9"/>
          <p:cNvPicPr>
            <a:picLocks noChangeAspect="1"/>
          </p:cNvPicPr>
          <p:nvPr/>
        </p:nvPicPr>
        <p:blipFill>
          <a:blip r:embed="rId3"/>
          <a:stretch>
            <a:fillRect/>
          </a:stretch>
        </p:blipFill>
        <p:spPr>
          <a:xfrm>
            <a:off x="287286" y="4494563"/>
            <a:ext cx="1934171" cy="1448846"/>
          </a:xfrm>
          <a:prstGeom prst="rect">
            <a:avLst/>
          </a:prstGeom>
        </p:spPr>
      </p:pic>
      <p:pic>
        <p:nvPicPr>
          <p:cNvPr id="11" name="Picture 10"/>
          <p:cNvPicPr>
            <a:picLocks noChangeAspect="1"/>
          </p:cNvPicPr>
          <p:nvPr/>
        </p:nvPicPr>
        <p:blipFill>
          <a:blip r:embed="rId4"/>
          <a:stretch>
            <a:fillRect/>
          </a:stretch>
        </p:blipFill>
        <p:spPr>
          <a:xfrm>
            <a:off x="6564857" y="4504203"/>
            <a:ext cx="1906088" cy="1429566"/>
          </a:xfrm>
          <a:prstGeom prst="rect">
            <a:avLst/>
          </a:prstGeom>
        </p:spPr>
      </p:pic>
      <p:pic>
        <p:nvPicPr>
          <p:cNvPr id="12" name="Picture 11"/>
          <p:cNvPicPr>
            <a:picLocks noChangeAspect="1"/>
          </p:cNvPicPr>
          <p:nvPr/>
        </p:nvPicPr>
        <p:blipFill>
          <a:blip r:embed="rId5"/>
          <a:stretch>
            <a:fillRect/>
          </a:stretch>
        </p:blipFill>
        <p:spPr>
          <a:xfrm>
            <a:off x="5275699" y="1564608"/>
            <a:ext cx="2105733" cy="2386497"/>
          </a:xfrm>
          <a:prstGeom prst="rect">
            <a:avLst/>
          </a:prstGeom>
        </p:spPr>
      </p:pic>
      <p:pic>
        <p:nvPicPr>
          <p:cNvPr id="13" name="Picture 12"/>
          <p:cNvPicPr>
            <a:picLocks noChangeAspect="1"/>
          </p:cNvPicPr>
          <p:nvPr/>
        </p:nvPicPr>
        <p:blipFill>
          <a:blip r:embed="rId6"/>
          <a:stretch>
            <a:fillRect/>
          </a:stretch>
        </p:blipFill>
        <p:spPr>
          <a:xfrm>
            <a:off x="1143000" y="1576119"/>
            <a:ext cx="2443163" cy="2306556"/>
          </a:xfrm>
          <a:prstGeom prst="rect">
            <a:avLst/>
          </a:prstGeom>
        </p:spPr>
      </p:pic>
      <p:sp>
        <p:nvSpPr>
          <p:cNvPr id="14" name="Right Arrow 13"/>
          <p:cNvSpPr/>
          <p:nvPr/>
        </p:nvSpPr>
        <p:spPr>
          <a:xfrm>
            <a:off x="3926873" y="248708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138459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cademicPresentation1">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F7B6A5FA-AEDC-493D-A38F-607DB1F387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1130</Words>
  <Application>Microsoft Office PowerPoint</Application>
  <PresentationFormat>On-screen Show (4:3)</PresentationFormat>
  <Paragraphs>247</Paragraphs>
  <Slides>34</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Tw Cen MT</vt:lpstr>
      <vt:lpstr>Wingdings</vt:lpstr>
      <vt:lpstr>Wingdings 2</vt:lpstr>
      <vt:lpstr>AcademicPresentation1</vt:lpstr>
      <vt:lpstr>Senior   Design  Project  A ROBOT TO Autonomously locate and transport severe disaster victims to care facility  </vt:lpstr>
      <vt:lpstr>Objectives</vt:lpstr>
      <vt:lpstr>Who We Are ? – The Team Meltdown</vt:lpstr>
      <vt:lpstr>Where Did We Start?</vt:lpstr>
      <vt:lpstr>  DFRobot 4WD Arduino Mobile Platform </vt:lpstr>
      <vt:lpstr>Mechanical/assembly</vt:lpstr>
      <vt:lpstr>Gripper</vt:lpstr>
      <vt:lpstr>Gripper-Popsicle Stick Galvanized Basket Prototype </vt:lpstr>
      <vt:lpstr>Duct Tape on Wheels</vt:lpstr>
      <vt:lpstr>PowerPoint Presentation</vt:lpstr>
      <vt:lpstr>Electrical / Power</vt:lpstr>
      <vt:lpstr>What did we stated with ?</vt:lpstr>
      <vt:lpstr>The Final design </vt:lpstr>
      <vt:lpstr>The part we made from scratch</vt:lpstr>
      <vt:lpstr>Challenges </vt:lpstr>
      <vt:lpstr>What we could improve?</vt:lpstr>
      <vt:lpstr>Sensors </vt:lpstr>
      <vt:lpstr>Navigation</vt:lpstr>
      <vt:lpstr>Embedded</vt:lpstr>
      <vt:lpstr>Arduino Motor Shield</vt:lpstr>
      <vt:lpstr>Embedded Improvement Ideas</vt:lpstr>
      <vt:lpstr>Teensy</vt:lpstr>
      <vt:lpstr>Programming</vt:lpstr>
      <vt:lpstr>Communication</vt:lpstr>
      <vt:lpstr>Picamera and OpenCV</vt:lpstr>
      <vt:lpstr>Searching for Red Victim</vt:lpstr>
      <vt:lpstr>Searching for Yellow Victim</vt:lpstr>
      <vt:lpstr>Challenges – Background Subtraction</vt:lpstr>
      <vt:lpstr>Challenges – Objects Not on Track</vt:lpstr>
      <vt:lpstr>Improved Design?</vt:lpstr>
      <vt:lpstr>Final Behavioral Overview</vt:lpstr>
      <vt:lpstr>Projected Cost</vt:lpstr>
      <vt:lpstr>Actual Itemized Cost</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2015-10-22T01:12:09Z</dcterms:created>
  <dcterms:modified xsi:type="dcterms:W3CDTF">2016-04-19T19:35:27Z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TC101671251033</vt:lpwstr>
  </property>
</Properties>
</file>

<file path=docProps/thumbnail.jpeg>
</file>